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5" r:id="rId2"/>
    <p:sldId id="258" r:id="rId3"/>
    <p:sldId id="283" r:id="rId4"/>
    <p:sldId id="259" r:id="rId5"/>
    <p:sldId id="287" r:id="rId6"/>
    <p:sldId id="289" r:id="rId7"/>
    <p:sldId id="291" r:id="rId8"/>
    <p:sldId id="280" r:id="rId9"/>
    <p:sldId id="292" r:id="rId10"/>
    <p:sldId id="290" r:id="rId11"/>
    <p:sldId id="272" r:id="rId12"/>
    <p:sldId id="261" r:id="rId13"/>
    <p:sldId id="269" r:id="rId14"/>
    <p:sldId id="281" r:id="rId15"/>
    <p:sldId id="285" r:id="rId16"/>
    <p:sldId id="264" r:id="rId17"/>
    <p:sldId id="288" r:id="rId18"/>
    <p:sldId id="284"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A2D7955-81AE-4E22-8B38-7A18BD104688}">
          <p14:sldIdLst>
            <p14:sldId id="275"/>
            <p14:sldId id="258"/>
            <p14:sldId id="283"/>
            <p14:sldId id="259"/>
            <p14:sldId id="287"/>
            <p14:sldId id="289"/>
            <p14:sldId id="291"/>
            <p14:sldId id="280"/>
            <p14:sldId id="292"/>
            <p14:sldId id="290"/>
            <p14:sldId id="272"/>
            <p14:sldId id="261"/>
            <p14:sldId id="269"/>
            <p14:sldId id="281"/>
            <p14:sldId id="285"/>
            <p14:sldId id="264"/>
          </p14:sldIdLst>
        </p14:section>
        <p14:section name="Proof of feedback" id="{E41D9DB0-10B3-4674-A04B-DD8214EBB6D9}">
          <p14:sldIdLst>
            <p14:sldId id="288"/>
            <p14:sldId id="284"/>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35" autoAdjust="0"/>
    <p:restoredTop sz="94712" autoAdjust="0"/>
  </p:normalViewPr>
  <p:slideViewPr>
    <p:cSldViewPr snapToGrid="0" showGuides="1">
      <p:cViewPr>
        <p:scale>
          <a:sx n="150" d="100"/>
          <a:sy n="150" d="100"/>
        </p:scale>
        <p:origin x="-5940" y="-732"/>
      </p:cViewPr>
      <p:guideLst>
        <p:guide orient="horz" pos="2092"/>
        <p:guide pos="3840"/>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8F83D1-EC06-4729-8409-D29984F3B20A}"/>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F175D8E-0512-4218-B760-C7750F7427A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7BE6724-D53D-4957-BD7A-7891FFD4223D}" type="datetimeFigureOut">
              <a:rPr lang="es-ES" smtClean="0"/>
              <a:t>10/07/2019</a:t>
            </a:fld>
            <a:endParaRPr lang="es-ES"/>
          </a:p>
        </p:txBody>
      </p:sp>
      <p:sp>
        <p:nvSpPr>
          <p:cNvPr id="4" name="Marcador de pie de página 3">
            <a:extLst>
              <a:ext uri="{FF2B5EF4-FFF2-40B4-BE49-F238E27FC236}">
                <a16:creationId xmlns:a16="http://schemas.microsoft.com/office/drawing/2014/main" id="{59254FEA-92DA-47FB-994C-0369599F4E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E5E8E2E-C020-46CE-84EF-FE0EDF0A90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69392-E133-4037-90DD-F74BF49E20FE}" type="slidenum">
              <a:rPr lang="es-ES" smtClean="0"/>
              <a:t>‹Nº›</a:t>
            </a:fld>
            <a:endParaRPr lang="es-ES"/>
          </a:p>
        </p:txBody>
      </p:sp>
    </p:spTree>
    <p:extLst>
      <p:ext uri="{BB962C8B-B14F-4D97-AF65-F5344CB8AC3E}">
        <p14:creationId xmlns:p14="http://schemas.microsoft.com/office/powerpoint/2010/main" val="377702278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944F9-FA0B-4D5D-AEA6-310A8C0DF514}" type="datetimeFigureOut">
              <a:rPr lang="es-ES" smtClean="0"/>
              <a:t>10/07/2019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A93B9-5BC2-4386-A837-2718FDA41CB1}" type="slidenum">
              <a:rPr lang="es-ES" smtClean="0"/>
              <a:t>‹Nº›</a:t>
            </a:fld>
            <a:endParaRPr lang="es-ES"/>
          </a:p>
        </p:txBody>
      </p:sp>
    </p:spTree>
    <p:extLst>
      <p:ext uri="{BB962C8B-B14F-4D97-AF65-F5344CB8AC3E}">
        <p14:creationId xmlns:p14="http://schemas.microsoft.com/office/powerpoint/2010/main" val="24058388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151429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294356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5" name="Marcador de pie de página 4">
            <a:extLst>
              <a:ext uri="{FF2B5EF4-FFF2-40B4-BE49-F238E27FC236}">
                <a16:creationId xmlns:a16="http://schemas.microsoft.com/office/drawing/2014/main" id="{8A748C5D-DBAC-47F0-9095-F56846A9843C}"/>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362673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217117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B3795-9948-4580-B5C1-B1BC449BBA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839BD2-D9AB-49A6-BC90-8D931CDD701C}"/>
              </a:ext>
            </a:extLst>
          </p:cNvPr>
          <p:cNvSpPr>
            <a:spLocks noGrp="1"/>
          </p:cNvSpPr>
          <p:nvPr>
            <p:ph type="subTitle" idx="1"/>
          </p:nvPr>
        </p:nvSpPr>
        <p:spPr>
          <a:xfrm>
            <a:off x="1524000" y="3602038"/>
            <a:ext cx="9144000" cy="1655762"/>
          </a:xfrm>
        </p:spPr>
        <p:txBody>
          <a:bodyPr/>
          <a:lstStyle>
            <a:lvl1pPr marL="0" indent="0" algn="ctr">
              <a:buNone/>
              <a:defRPr sz="2400"/>
            </a:lvl1pPr>
            <a:lvl2pPr marL="457217" indent="0" algn="ctr">
              <a:buNone/>
              <a:defRPr sz="2000"/>
            </a:lvl2pPr>
            <a:lvl3pPr marL="914433" indent="0" algn="ctr">
              <a:buNone/>
              <a:defRPr sz="1801"/>
            </a:lvl3pPr>
            <a:lvl4pPr marL="1371652" indent="0" algn="ctr">
              <a:buNone/>
              <a:defRPr sz="1600"/>
            </a:lvl4pPr>
            <a:lvl5pPr marL="1828869" indent="0" algn="ctr">
              <a:buNone/>
              <a:defRPr sz="1600"/>
            </a:lvl5pPr>
            <a:lvl6pPr marL="2286086" indent="0" algn="ctr">
              <a:buNone/>
              <a:defRPr sz="1600"/>
            </a:lvl6pPr>
            <a:lvl7pPr marL="2743302" indent="0" algn="ctr">
              <a:buNone/>
              <a:defRPr sz="1600"/>
            </a:lvl7pPr>
            <a:lvl8pPr marL="3200521" indent="0" algn="ctr">
              <a:buNone/>
              <a:defRPr sz="1600"/>
            </a:lvl8pPr>
            <a:lvl9pPr marL="3657738"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DE106C-C885-4152-962D-419394071CEA}"/>
              </a:ext>
            </a:extLst>
          </p:cNvPr>
          <p:cNvSpPr>
            <a:spLocks noGrp="1"/>
          </p:cNvSpPr>
          <p:nvPr>
            <p:ph type="dt" sz="half" idx="10"/>
          </p:nvPr>
        </p:nvSpPr>
        <p:spPr/>
        <p:txBody>
          <a:bodyPr/>
          <a:lstStyle/>
          <a:p>
            <a:fld id="{15761633-37B8-40AF-883F-BE57C1702E46}" type="datetime1">
              <a:rPr lang="es-ES" smtClean="0"/>
              <a:t>10/07/2019</a:t>
            </a:fld>
            <a:endParaRPr lang="es-ES"/>
          </a:p>
        </p:txBody>
      </p:sp>
      <p:sp>
        <p:nvSpPr>
          <p:cNvPr id="5" name="Marcador de pie de página 4">
            <a:extLst>
              <a:ext uri="{FF2B5EF4-FFF2-40B4-BE49-F238E27FC236}">
                <a16:creationId xmlns:a16="http://schemas.microsoft.com/office/drawing/2014/main" id="{3FFC4E1F-F5F3-41C9-AC38-A51B3F46A0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89D184-1B05-4D86-9EB5-812405D2DFC2}"/>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131594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C4DCC-1F79-4063-8226-47F2C774A26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CD86A8D-50CF-4A5D-BBBD-AA8AAD8E5E9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DBB1EB-8442-47CA-8B4F-F0B74B5111BB}"/>
              </a:ext>
            </a:extLst>
          </p:cNvPr>
          <p:cNvSpPr>
            <a:spLocks noGrp="1"/>
          </p:cNvSpPr>
          <p:nvPr>
            <p:ph type="dt" sz="half" idx="10"/>
          </p:nvPr>
        </p:nvSpPr>
        <p:spPr/>
        <p:txBody>
          <a:bodyPr/>
          <a:lstStyle/>
          <a:p>
            <a:fld id="{D39B3F8B-0594-419F-9E32-7CB0059F9D0A}" type="datetime1">
              <a:rPr lang="es-ES" smtClean="0"/>
              <a:t>10/07/2019</a:t>
            </a:fld>
            <a:endParaRPr lang="es-ES"/>
          </a:p>
        </p:txBody>
      </p:sp>
      <p:sp>
        <p:nvSpPr>
          <p:cNvPr id="5" name="Marcador de pie de página 4">
            <a:extLst>
              <a:ext uri="{FF2B5EF4-FFF2-40B4-BE49-F238E27FC236}">
                <a16:creationId xmlns:a16="http://schemas.microsoft.com/office/drawing/2014/main" id="{95A0FAF6-9188-4D9E-9324-6AD67597FF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82CD43-CE0F-4A2B-B599-72C12BF9AA68}"/>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233093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669ADD-DA3A-4294-8E91-0ED8C74907F2}"/>
              </a:ext>
            </a:extLst>
          </p:cNvPr>
          <p:cNvSpPr>
            <a:spLocks noGrp="1"/>
          </p:cNvSpPr>
          <p:nvPr>
            <p:ph type="title" orient="vert"/>
          </p:nvPr>
        </p:nvSpPr>
        <p:spPr>
          <a:xfrm>
            <a:off x="8724899"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078C41E-E631-4E57-A992-C20B7555A983}"/>
              </a:ext>
            </a:extLst>
          </p:cNvPr>
          <p:cNvSpPr>
            <a:spLocks noGrp="1"/>
          </p:cNvSpPr>
          <p:nvPr>
            <p:ph type="body" orient="vert" idx="1"/>
          </p:nvPr>
        </p:nvSpPr>
        <p:spPr>
          <a:xfrm>
            <a:off x="838199"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3B00B9-6826-467F-B675-11DDC4092A44}"/>
              </a:ext>
            </a:extLst>
          </p:cNvPr>
          <p:cNvSpPr>
            <a:spLocks noGrp="1"/>
          </p:cNvSpPr>
          <p:nvPr>
            <p:ph type="dt" sz="half" idx="10"/>
          </p:nvPr>
        </p:nvSpPr>
        <p:spPr/>
        <p:txBody>
          <a:bodyPr/>
          <a:lstStyle/>
          <a:p>
            <a:fld id="{C7521A44-72C6-407D-8CB1-58E7ACFB8F5F}" type="datetime1">
              <a:rPr lang="es-ES" smtClean="0"/>
              <a:t>10/07/2019</a:t>
            </a:fld>
            <a:endParaRPr lang="es-ES"/>
          </a:p>
        </p:txBody>
      </p:sp>
      <p:sp>
        <p:nvSpPr>
          <p:cNvPr id="5" name="Marcador de pie de página 4">
            <a:extLst>
              <a:ext uri="{FF2B5EF4-FFF2-40B4-BE49-F238E27FC236}">
                <a16:creationId xmlns:a16="http://schemas.microsoft.com/office/drawing/2014/main" id="{E996F2C5-37C5-4180-916C-266BC4A672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33B847-AE5C-48FC-81B2-321851E33965}"/>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144241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64264-411A-44C8-8B71-687BC8FB4B2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72D4E96-4452-4D3B-9194-13BE6814831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5D65B3-A356-4FA4-BA6E-4A751852DB7F}"/>
              </a:ext>
            </a:extLst>
          </p:cNvPr>
          <p:cNvSpPr>
            <a:spLocks noGrp="1"/>
          </p:cNvSpPr>
          <p:nvPr>
            <p:ph type="dt" sz="half" idx="10"/>
          </p:nvPr>
        </p:nvSpPr>
        <p:spPr/>
        <p:txBody>
          <a:bodyPr/>
          <a:lstStyle/>
          <a:p>
            <a:fld id="{FA54271A-D7EA-427E-BA36-A4257A2C8852}" type="datetime1">
              <a:rPr lang="es-ES" smtClean="0"/>
              <a:t>10/07/2019</a:t>
            </a:fld>
            <a:endParaRPr lang="es-ES"/>
          </a:p>
        </p:txBody>
      </p:sp>
      <p:sp>
        <p:nvSpPr>
          <p:cNvPr id="5" name="Marcador de pie de página 4">
            <a:extLst>
              <a:ext uri="{FF2B5EF4-FFF2-40B4-BE49-F238E27FC236}">
                <a16:creationId xmlns:a16="http://schemas.microsoft.com/office/drawing/2014/main" id="{6E38635C-9F49-4D74-A8A7-AF57CB5732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4DCCE1-1FA0-4877-A7F7-AE5A8E905051}"/>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303109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E6997-394E-4A3A-B0CB-28F39021225D}"/>
              </a:ext>
            </a:extLst>
          </p:cNvPr>
          <p:cNvSpPr>
            <a:spLocks noGrp="1"/>
          </p:cNvSpPr>
          <p:nvPr>
            <p:ph type="title"/>
          </p:nvPr>
        </p:nvSpPr>
        <p:spPr>
          <a:xfrm>
            <a:off x="831853"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EFC33A-5ECF-4D5C-8C68-D73354A95B5E}"/>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217" indent="0">
              <a:buNone/>
              <a:defRPr sz="2000">
                <a:solidFill>
                  <a:schemeClr val="tx1">
                    <a:tint val="75000"/>
                  </a:schemeClr>
                </a:solidFill>
              </a:defRPr>
            </a:lvl2pPr>
            <a:lvl3pPr marL="914433" indent="0">
              <a:buNone/>
              <a:defRPr sz="1801">
                <a:solidFill>
                  <a:schemeClr val="tx1">
                    <a:tint val="75000"/>
                  </a:schemeClr>
                </a:solidFill>
              </a:defRPr>
            </a:lvl3pPr>
            <a:lvl4pPr marL="1371652" indent="0">
              <a:buNone/>
              <a:defRPr sz="1600">
                <a:solidFill>
                  <a:schemeClr val="tx1">
                    <a:tint val="75000"/>
                  </a:schemeClr>
                </a:solidFill>
              </a:defRPr>
            </a:lvl4pPr>
            <a:lvl5pPr marL="1828869" indent="0">
              <a:buNone/>
              <a:defRPr sz="1600">
                <a:solidFill>
                  <a:schemeClr val="tx1">
                    <a:tint val="75000"/>
                  </a:schemeClr>
                </a:solidFill>
              </a:defRPr>
            </a:lvl5pPr>
            <a:lvl6pPr marL="2286086" indent="0">
              <a:buNone/>
              <a:defRPr sz="1600">
                <a:solidFill>
                  <a:schemeClr val="tx1">
                    <a:tint val="75000"/>
                  </a:schemeClr>
                </a:solidFill>
              </a:defRPr>
            </a:lvl6pPr>
            <a:lvl7pPr marL="2743302" indent="0">
              <a:buNone/>
              <a:defRPr sz="1600">
                <a:solidFill>
                  <a:schemeClr val="tx1">
                    <a:tint val="75000"/>
                  </a:schemeClr>
                </a:solidFill>
              </a:defRPr>
            </a:lvl7pPr>
            <a:lvl8pPr marL="3200521" indent="0">
              <a:buNone/>
              <a:defRPr sz="1600">
                <a:solidFill>
                  <a:schemeClr val="tx1">
                    <a:tint val="75000"/>
                  </a:schemeClr>
                </a:solidFill>
              </a:defRPr>
            </a:lvl8pPr>
            <a:lvl9pPr marL="3657738"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4BD81DC-E0B8-4001-B42B-D0E3A5CE330D}"/>
              </a:ext>
            </a:extLst>
          </p:cNvPr>
          <p:cNvSpPr>
            <a:spLocks noGrp="1"/>
          </p:cNvSpPr>
          <p:nvPr>
            <p:ph type="dt" sz="half" idx="10"/>
          </p:nvPr>
        </p:nvSpPr>
        <p:spPr/>
        <p:txBody>
          <a:bodyPr/>
          <a:lstStyle/>
          <a:p>
            <a:fld id="{EA75FCA2-62D1-40E4-80D0-C7FC867179D7}" type="datetime1">
              <a:rPr lang="es-ES" smtClean="0"/>
              <a:t>10/07/2019</a:t>
            </a:fld>
            <a:endParaRPr lang="es-ES"/>
          </a:p>
        </p:txBody>
      </p:sp>
      <p:sp>
        <p:nvSpPr>
          <p:cNvPr id="5" name="Marcador de pie de página 4">
            <a:extLst>
              <a:ext uri="{FF2B5EF4-FFF2-40B4-BE49-F238E27FC236}">
                <a16:creationId xmlns:a16="http://schemas.microsoft.com/office/drawing/2014/main" id="{D3B3E69C-AC21-465B-9F96-2979BC3F70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3D0437-A7AF-4DB5-ACB3-BC7E589A4311}"/>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254390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91E45-B8AA-42BC-9ED6-AE58006D8B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F3ECCA-B5DF-46A6-A9F5-7C1F6615C6C7}"/>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456B7EA-31D8-4BC5-9420-BB035E09F2D7}"/>
              </a:ext>
            </a:extLst>
          </p:cNvPr>
          <p:cNvSpPr>
            <a:spLocks noGrp="1"/>
          </p:cNvSpPr>
          <p:nvPr>
            <p:ph sz="half" idx="2"/>
          </p:nvPr>
        </p:nvSpPr>
        <p:spPr>
          <a:xfrm>
            <a:off x="6172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03F69DF-9C96-441C-9EFD-0404486A4F45}"/>
              </a:ext>
            </a:extLst>
          </p:cNvPr>
          <p:cNvSpPr>
            <a:spLocks noGrp="1"/>
          </p:cNvSpPr>
          <p:nvPr>
            <p:ph type="dt" sz="half" idx="10"/>
          </p:nvPr>
        </p:nvSpPr>
        <p:spPr/>
        <p:txBody>
          <a:bodyPr/>
          <a:lstStyle/>
          <a:p>
            <a:fld id="{75088B11-8398-43FA-8369-03265678C419}" type="datetime1">
              <a:rPr lang="es-ES" smtClean="0"/>
              <a:t>10/07/2019</a:t>
            </a:fld>
            <a:endParaRPr lang="es-ES"/>
          </a:p>
        </p:txBody>
      </p:sp>
      <p:sp>
        <p:nvSpPr>
          <p:cNvPr id="6" name="Marcador de pie de página 5">
            <a:extLst>
              <a:ext uri="{FF2B5EF4-FFF2-40B4-BE49-F238E27FC236}">
                <a16:creationId xmlns:a16="http://schemas.microsoft.com/office/drawing/2014/main" id="{61659A68-8FE6-425E-AEDC-D78F790221A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40C624-5196-46FC-93DF-7B9DC12A4D75}"/>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223376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88ECD-6411-4982-B580-30A7D0C5A3EE}"/>
              </a:ext>
            </a:extLst>
          </p:cNvPr>
          <p:cNvSpPr>
            <a:spLocks noGrp="1"/>
          </p:cNvSpPr>
          <p:nvPr>
            <p:ph type="title"/>
          </p:nvPr>
        </p:nvSpPr>
        <p:spPr>
          <a:xfrm>
            <a:off x="839789"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0B5709-985E-4540-A37E-92701531BDFB}"/>
              </a:ext>
            </a:extLst>
          </p:cNvPr>
          <p:cNvSpPr>
            <a:spLocks noGrp="1"/>
          </p:cNvSpPr>
          <p:nvPr>
            <p:ph type="body" idx="1"/>
          </p:nvPr>
        </p:nvSpPr>
        <p:spPr>
          <a:xfrm>
            <a:off x="839793" y="1681163"/>
            <a:ext cx="5157787" cy="82391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66BBB9A-5735-45D5-BBF4-B8DD2F499EE2}"/>
              </a:ext>
            </a:extLst>
          </p:cNvPr>
          <p:cNvSpPr>
            <a:spLocks noGrp="1"/>
          </p:cNvSpPr>
          <p:nvPr>
            <p:ph sz="half" idx="2"/>
          </p:nvPr>
        </p:nvSpPr>
        <p:spPr>
          <a:xfrm>
            <a:off x="839793" y="2505076"/>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B74AC6E-C2D8-4C66-A167-00BC2AAFB94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78D039-B164-4FA7-A6A1-A04AD1100B22}"/>
              </a:ext>
            </a:extLst>
          </p:cNvPr>
          <p:cNvSpPr>
            <a:spLocks noGrp="1"/>
          </p:cNvSpPr>
          <p:nvPr>
            <p:ph sz="quarter" idx="4"/>
          </p:nvPr>
        </p:nvSpPr>
        <p:spPr>
          <a:xfrm>
            <a:off x="6172203" y="2505076"/>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A9E16C-C477-444A-934F-CD1845C13F47}"/>
              </a:ext>
            </a:extLst>
          </p:cNvPr>
          <p:cNvSpPr>
            <a:spLocks noGrp="1"/>
          </p:cNvSpPr>
          <p:nvPr>
            <p:ph type="dt" sz="half" idx="10"/>
          </p:nvPr>
        </p:nvSpPr>
        <p:spPr/>
        <p:txBody>
          <a:bodyPr/>
          <a:lstStyle/>
          <a:p>
            <a:fld id="{C86AF596-E873-45F4-83DB-E8E50D4B9872}" type="datetime1">
              <a:rPr lang="es-ES" smtClean="0"/>
              <a:t>10/07/2019</a:t>
            </a:fld>
            <a:endParaRPr lang="es-ES"/>
          </a:p>
        </p:txBody>
      </p:sp>
      <p:sp>
        <p:nvSpPr>
          <p:cNvPr id="8" name="Marcador de pie de página 7">
            <a:extLst>
              <a:ext uri="{FF2B5EF4-FFF2-40B4-BE49-F238E27FC236}">
                <a16:creationId xmlns:a16="http://schemas.microsoft.com/office/drawing/2014/main" id="{8FECFB2B-DEC5-479D-878F-9CE56592F47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F01B967-777E-458F-B5B6-430AA6B37AD7}"/>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61320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AF0CB-2AF7-49BF-9E8E-81C123AD08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A0F264C-B116-4E6E-831A-6BF7C35ADAED}"/>
              </a:ext>
            </a:extLst>
          </p:cNvPr>
          <p:cNvSpPr>
            <a:spLocks noGrp="1"/>
          </p:cNvSpPr>
          <p:nvPr>
            <p:ph type="dt" sz="half" idx="10"/>
          </p:nvPr>
        </p:nvSpPr>
        <p:spPr/>
        <p:txBody>
          <a:bodyPr/>
          <a:lstStyle/>
          <a:p>
            <a:fld id="{3DB8EA2B-4B71-4601-9FA8-1515512E6AF8}" type="datetime1">
              <a:rPr lang="es-ES" smtClean="0"/>
              <a:t>10/07/2019</a:t>
            </a:fld>
            <a:endParaRPr lang="es-ES"/>
          </a:p>
        </p:txBody>
      </p:sp>
      <p:sp>
        <p:nvSpPr>
          <p:cNvPr id="4" name="Marcador de pie de página 3">
            <a:extLst>
              <a:ext uri="{FF2B5EF4-FFF2-40B4-BE49-F238E27FC236}">
                <a16:creationId xmlns:a16="http://schemas.microsoft.com/office/drawing/2014/main" id="{D8C994E8-E78B-44EF-B433-EC1E0A87B49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17A245E-F608-4B09-A024-2DB8E5F0A030}"/>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82772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3A441C-35F7-4B1E-9AB5-23599CABD5E7}"/>
              </a:ext>
            </a:extLst>
          </p:cNvPr>
          <p:cNvSpPr>
            <a:spLocks noGrp="1"/>
          </p:cNvSpPr>
          <p:nvPr>
            <p:ph type="dt" sz="half" idx="10"/>
          </p:nvPr>
        </p:nvSpPr>
        <p:spPr/>
        <p:txBody>
          <a:bodyPr/>
          <a:lstStyle/>
          <a:p>
            <a:fld id="{5B064C40-134B-4A67-93B5-5C623ABC2EC5}" type="datetime1">
              <a:rPr lang="es-ES" smtClean="0"/>
              <a:t>10/07/2019</a:t>
            </a:fld>
            <a:endParaRPr lang="es-ES"/>
          </a:p>
        </p:txBody>
      </p:sp>
      <p:sp>
        <p:nvSpPr>
          <p:cNvPr id="3" name="Marcador de pie de página 2">
            <a:extLst>
              <a:ext uri="{FF2B5EF4-FFF2-40B4-BE49-F238E27FC236}">
                <a16:creationId xmlns:a16="http://schemas.microsoft.com/office/drawing/2014/main" id="{FC24C140-7621-46ED-A924-6F39D200E8F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4D13AE4-A282-4242-81D3-2DBA6CA71DCB}"/>
              </a:ext>
            </a:extLst>
          </p:cNvPr>
          <p:cNvSpPr>
            <a:spLocks noGrp="1"/>
          </p:cNvSpPr>
          <p:nvPr>
            <p:ph type="sldNum" sz="quarter" idx="12"/>
          </p:nvPr>
        </p:nvSpPr>
        <p:spPr/>
        <p:txBody>
          <a:bodyPr/>
          <a:lstStyle/>
          <a:p>
            <a:fld id="{5E256904-3DAC-4490-A350-AEED392EDE0A}" type="slidenum">
              <a:rPr lang="es-ES" smtClean="0"/>
              <a:t>‹Nº›</a:t>
            </a:fld>
            <a:endParaRPr lang="es-ES"/>
          </a:p>
        </p:txBody>
      </p:sp>
      <p:pic>
        <p:nvPicPr>
          <p:cNvPr id="5" name="Imagen 4">
            <a:extLst>
              <a:ext uri="{FF2B5EF4-FFF2-40B4-BE49-F238E27FC236}">
                <a16:creationId xmlns:a16="http://schemas.microsoft.com/office/drawing/2014/main" id="{532EF1A7-5553-4222-B9CC-36DE1FA59A71}"/>
              </a:ext>
            </a:extLst>
          </p:cNvPr>
          <p:cNvPicPr>
            <a:picLocks noChangeAspect="1"/>
          </p:cNvPicPr>
          <p:nvPr userDrawn="1"/>
        </p:nvPicPr>
        <p:blipFill>
          <a:blip r:embed="rId2"/>
          <a:stretch>
            <a:fillRect/>
          </a:stretch>
        </p:blipFill>
        <p:spPr>
          <a:xfrm rot="10800000">
            <a:off x="11649414" y="5674532"/>
            <a:ext cx="542590" cy="1146147"/>
          </a:xfrm>
          <a:prstGeom prst="rect">
            <a:avLst/>
          </a:prstGeom>
        </p:spPr>
      </p:pic>
    </p:spTree>
    <p:extLst>
      <p:ext uri="{BB962C8B-B14F-4D97-AF65-F5344CB8AC3E}">
        <p14:creationId xmlns:p14="http://schemas.microsoft.com/office/powerpoint/2010/main" val="403938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0C2AE-C74B-489D-9ED0-42BCC8934690}"/>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197D46-A7AD-461A-BB96-F068C6DB476E}"/>
              </a:ext>
            </a:extLst>
          </p:cNvPr>
          <p:cNvSpPr>
            <a:spLocks noGrp="1"/>
          </p:cNvSpPr>
          <p:nvPr>
            <p:ph idx="1"/>
          </p:nvPr>
        </p:nvSpPr>
        <p:spPr>
          <a:xfrm>
            <a:off x="5183192"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2DC426-AF49-4E4B-A372-4329BC5C007E}"/>
              </a:ext>
            </a:extLst>
          </p:cNvPr>
          <p:cNvSpPr>
            <a:spLocks noGrp="1"/>
          </p:cNvSpPr>
          <p:nvPr>
            <p:ph type="body" sz="half" idx="2"/>
          </p:nvPr>
        </p:nvSpPr>
        <p:spPr>
          <a:xfrm>
            <a:off x="839791" y="2057400"/>
            <a:ext cx="3932236" cy="3811588"/>
          </a:xfrm>
        </p:spPr>
        <p:txBody>
          <a:bodyPr/>
          <a:lstStyle>
            <a:lvl1pPr marL="0" indent="0">
              <a:buNone/>
              <a:defRPr sz="1600"/>
            </a:lvl1pPr>
            <a:lvl2pPr marL="457217" indent="0">
              <a:buNone/>
              <a:defRPr sz="1401"/>
            </a:lvl2pPr>
            <a:lvl3pPr marL="914433" indent="0">
              <a:buNone/>
              <a:defRPr sz="1200"/>
            </a:lvl3pPr>
            <a:lvl4pPr marL="1371652" indent="0">
              <a:buNone/>
              <a:defRPr sz="1001"/>
            </a:lvl4pPr>
            <a:lvl5pPr marL="1828869" indent="0">
              <a:buNone/>
              <a:defRPr sz="1001"/>
            </a:lvl5pPr>
            <a:lvl6pPr marL="2286086" indent="0">
              <a:buNone/>
              <a:defRPr sz="1001"/>
            </a:lvl6pPr>
            <a:lvl7pPr marL="2743302" indent="0">
              <a:buNone/>
              <a:defRPr sz="1001"/>
            </a:lvl7pPr>
            <a:lvl8pPr marL="3200521" indent="0">
              <a:buNone/>
              <a:defRPr sz="1001"/>
            </a:lvl8pPr>
            <a:lvl9pPr marL="3657738" indent="0">
              <a:buNone/>
              <a:defRPr sz="100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9BBBA59-6DB1-49C5-91A4-2038B1FBFDCA}"/>
              </a:ext>
            </a:extLst>
          </p:cNvPr>
          <p:cNvSpPr>
            <a:spLocks noGrp="1"/>
          </p:cNvSpPr>
          <p:nvPr>
            <p:ph type="dt" sz="half" idx="10"/>
          </p:nvPr>
        </p:nvSpPr>
        <p:spPr/>
        <p:txBody>
          <a:bodyPr/>
          <a:lstStyle/>
          <a:p>
            <a:fld id="{636506BC-FC21-4D92-AC8F-1BE9B50AF8FB}" type="datetime1">
              <a:rPr lang="es-ES" smtClean="0"/>
              <a:t>10/07/2019</a:t>
            </a:fld>
            <a:endParaRPr lang="es-ES"/>
          </a:p>
        </p:txBody>
      </p:sp>
      <p:sp>
        <p:nvSpPr>
          <p:cNvPr id="6" name="Marcador de pie de página 5">
            <a:extLst>
              <a:ext uri="{FF2B5EF4-FFF2-40B4-BE49-F238E27FC236}">
                <a16:creationId xmlns:a16="http://schemas.microsoft.com/office/drawing/2014/main" id="{16FD2DC3-5E87-440C-8C1C-70F633C9C2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75BBE7-100C-4C36-9A19-0B4D2C828743}"/>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357779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73A58-6003-42F5-A703-7DB1F72E00AD}"/>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40B84D2-9D65-4BD5-8D54-0E6D6C445401}"/>
              </a:ext>
            </a:extLst>
          </p:cNvPr>
          <p:cNvSpPr>
            <a:spLocks noGrp="1"/>
          </p:cNvSpPr>
          <p:nvPr>
            <p:ph type="pic" idx="1"/>
          </p:nvPr>
        </p:nvSpPr>
        <p:spPr>
          <a:xfrm>
            <a:off x="5183192" y="987425"/>
            <a:ext cx="6172201" cy="4873625"/>
          </a:xfrm>
        </p:spPr>
        <p:txBody>
          <a:bodyPr/>
          <a:lstStyle>
            <a:lvl1pPr marL="0" indent="0">
              <a:buNone/>
              <a:defRPr sz="3200"/>
            </a:lvl1pPr>
            <a:lvl2pPr marL="457217" indent="0">
              <a:buNone/>
              <a:defRPr sz="2800"/>
            </a:lvl2pPr>
            <a:lvl3pPr marL="914433" indent="0">
              <a:buNone/>
              <a:defRPr sz="2400"/>
            </a:lvl3pPr>
            <a:lvl4pPr marL="1371652" indent="0">
              <a:buNone/>
              <a:defRPr sz="2000"/>
            </a:lvl4pPr>
            <a:lvl5pPr marL="1828869" indent="0">
              <a:buNone/>
              <a:defRPr sz="2000"/>
            </a:lvl5pPr>
            <a:lvl6pPr marL="2286086" indent="0">
              <a:buNone/>
              <a:defRPr sz="2000"/>
            </a:lvl6pPr>
            <a:lvl7pPr marL="2743302" indent="0">
              <a:buNone/>
              <a:defRPr sz="2000"/>
            </a:lvl7pPr>
            <a:lvl8pPr marL="3200521" indent="0">
              <a:buNone/>
              <a:defRPr sz="2000"/>
            </a:lvl8pPr>
            <a:lvl9pPr marL="3657738" indent="0">
              <a:buNone/>
              <a:defRPr sz="2000"/>
            </a:lvl9pPr>
          </a:lstStyle>
          <a:p>
            <a:endParaRPr lang="es-ES"/>
          </a:p>
        </p:txBody>
      </p:sp>
      <p:sp>
        <p:nvSpPr>
          <p:cNvPr id="4" name="Marcador de texto 3">
            <a:extLst>
              <a:ext uri="{FF2B5EF4-FFF2-40B4-BE49-F238E27FC236}">
                <a16:creationId xmlns:a16="http://schemas.microsoft.com/office/drawing/2014/main" id="{836619C2-84BC-4229-B4F3-3B38CB94D846}"/>
              </a:ext>
            </a:extLst>
          </p:cNvPr>
          <p:cNvSpPr>
            <a:spLocks noGrp="1"/>
          </p:cNvSpPr>
          <p:nvPr>
            <p:ph type="body" sz="half" idx="2"/>
          </p:nvPr>
        </p:nvSpPr>
        <p:spPr>
          <a:xfrm>
            <a:off x="839791" y="2057400"/>
            <a:ext cx="3932236" cy="3811588"/>
          </a:xfrm>
        </p:spPr>
        <p:txBody>
          <a:bodyPr/>
          <a:lstStyle>
            <a:lvl1pPr marL="0" indent="0">
              <a:buNone/>
              <a:defRPr sz="1600"/>
            </a:lvl1pPr>
            <a:lvl2pPr marL="457217" indent="0">
              <a:buNone/>
              <a:defRPr sz="1401"/>
            </a:lvl2pPr>
            <a:lvl3pPr marL="914433" indent="0">
              <a:buNone/>
              <a:defRPr sz="1200"/>
            </a:lvl3pPr>
            <a:lvl4pPr marL="1371652" indent="0">
              <a:buNone/>
              <a:defRPr sz="1001"/>
            </a:lvl4pPr>
            <a:lvl5pPr marL="1828869" indent="0">
              <a:buNone/>
              <a:defRPr sz="1001"/>
            </a:lvl5pPr>
            <a:lvl6pPr marL="2286086" indent="0">
              <a:buNone/>
              <a:defRPr sz="1001"/>
            </a:lvl6pPr>
            <a:lvl7pPr marL="2743302" indent="0">
              <a:buNone/>
              <a:defRPr sz="1001"/>
            </a:lvl7pPr>
            <a:lvl8pPr marL="3200521" indent="0">
              <a:buNone/>
              <a:defRPr sz="1001"/>
            </a:lvl8pPr>
            <a:lvl9pPr marL="3657738" indent="0">
              <a:buNone/>
              <a:defRPr sz="100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BB0B3E-C0E0-4C20-B13E-2262B707CDD8}"/>
              </a:ext>
            </a:extLst>
          </p:cNvPr>
          <p:cNvSpPr>
            <a:spLocks noGrp="1"/>
          </p:cNvSpPr>
          <p:nvPr>
            <p:ph type="dt" sz="half" idx="10"/>
          </p:nvPr>
        </p:nvSpPr>
        <p:spPr/>
        <p:txBody>
          <a:bodyPr/>
          <a:lstStyle/>
          <a:p>
            <a:fld id="{41950F32-5B86-4277-925E-A97DCB44BC04}" type="datetime1">
              <a:rPr lang="es-ES" smtClean="0"/>
              <a:t>10/07/2019</a:t>
            </a:fld>
            <a:endParaRPr lang="es-ES"/>
          </a:p>
        </p:txBody>
      </p:sp>
      <p:sp>
        <p:nvSpPr>
          <p:cNvPr id="6" name="Marcador de pie de página 5">
            <a:extLst>
              <a:ext uri="{FF2B5EF4-FFF2-40B4-BE49-F238E27FC236}">
                <a16:creationId xmlns:a16="http://schemas.microsoft.com/office/drawing/2014/main" id="{601C0DF1-F2F9-4304-A0E4-A0F2702A117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74091AB-3C3D-4BF1-8DCB-35D090232F9E}"/>
              </a:ext>
            </a:extLst>
          </p:cNvPr>
          <p:cNvSpPr>
            <a:spLocks noGrp="1"/>
          </p:cNvSpPr>
          <p:nvPr>
            <p:ph type="sldNum" sz="quarter" idx="12"/>
          </p:nvPr>
        </p:nvSpPr>
        <p:spPr/>
        <p:txBody>
          <a:bodyPr/>
          <a:lstStyle/>
          <a:p>
            <a:fld id="{5E256904-3DAC-4490-A350-AEED392EDE0A}" type="slidenum">
              <a:rPr lang="es-ES" smtClean="0"/>
              <a:t>‹Nº›</a:t>
            </a:fld>
            <a:endParaRPr lang="es-ES"/>
          </a:p>
        </p:txBody>
      </p:sp>
    </p:spTree>
    <p:extLst>
      <p:ext uri="{BB962C8B-B14F-4D97-AF65-F5344CB8AC3E}">
        <p14:creationId xmlns:p14="http://schemas.microsoft.com/office/powerpoint/2010/main" val="59444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CE9826-E1DA-4291-95EE-B567EA7FED71}"/>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6F2682-53B5-4BC8-9B48-71E0B78B7354}"/>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FB70AE-C5E3-418D-8925-C00C1E4E207D}"/>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D257F-1524-497A-9AF0-206756DA6485}" type="datetime1">
              <a:rPr lang="es-ES" smtClean="0"/>
              <a:t>10/07/2019</a:t>
            </a:fld>
            <a:endParaRPr lang="es-ES"/>
          </a:p>
        </p:txBody>
      </p:sp>
      <p:sp>
        <p:nvSpPr>
          <p:cNvPr id="5" name="Marcador de pie de página 4">
            <a:extLst>
              <a:ext uri="{FF2B5EF4-FFF2-40B4-BE49-F238E27FC236}">
                <a16:creationId xmlns:a16="http://schemas.microsoft.com/office/drawing/2014/main" id="{A7FB1954-1F7F-40B5-B706-44E61F7F8915}"/>
              </a:ext>
            </a:extLst>
          </p:cNvPr>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F2020B6-4B29-4BD1-9686-A79E16637DC9}"/>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56904-3DAC-4490-A350-AEED392EDE0A}" type="slidenum">
              <a:rPr lang="es-ES" smtClean="0"/>
              <a:t>‹Nº›</a:t>
            </a:fld>
            <a:endParaRPr lang="es-ES"/>
          </a:p>
        </p:txBody>
      </p:sp>
    </p:spTree>
    <p:extLst>
      <p:ext uri="{BB962C8B-B14F-4D97-AF65-F5344CB8AC3E}">
        <p14:creationId xmlns:p14="http://schemas.microsoft.com/office/powerpoint/2010/main" val="222594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3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9" indent="-228609" algn="l" defTabSz="91443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5" indent="-228609" algn="l" defTabSz="91443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2" indent="-228609" algn="l" defTabSz="91443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0"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7"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1"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6"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s-ES"/>
      </a:defPPr>
      <a:lvl1pPr marL="0" algn="l" defTabSz="914433" rtl="0" eaLnBrk="1" latinLnBrk="0" hangingPunct="1">
        <a:defRPr sz="1801" kern="1200">
          <a:solidFill>
            <a:schemeClr val="tx1"/>
          </a:solidFill>
          <a:latin typeface="+mn-lt"/>
          <a:ea typeface="+mn-ea"/>
          <a:cs typeface="+mn-cs"/>
        </a:defRPr>
      </a:lvl1pPr>
      <a:lvl2pPr marL="457217" algn="l" defTabSz="914433" rtl="0" eaLnBrk="1" latinLnBrk="0" hangingPunct="1">
        <a:defRPr sz="1801" kern="1200">
          <a:solidFill>
            <a:schemeClr val="tx1"/>
          </a:solidFill>
          <a:latin typeface="+mn-lt"/>
          <a:ea typeface="+mn-ea"/>
          <a:cs typeface="+mn-cs"/>
        </a:defRPr>
      </a:lvl2pPr>
      <a:lvl3pPr marL="914433" algn="l" defTabSz="914433" rtl="0" eaLnBrk="1" latinLnBrk="0" hangingPunct="1">
        <a:defRPr sz="1801" kern="1200">
          <a:solidFill>
            <a:schemeClr val="tx1"/>
          </a:solidFill>
          <a:latin typeface="+mn-lt"/>
          <a:ea typeface="+mn-ea"/>
          <a:cs typeface="+mn-cs"/>
        </a:defRPr>
      </a:lvl3pPr>
      <a:lvl4pPr marL="1371652" algn="l" defTabSz="914433" rtl="0" eaLnBrk="1" latinLnBrk="0" hangingPunct="1">
        <a:defRPr sz="1801" kern="1200">
          <a:solidFill>
            <a:schemeClr val="tx1"/>
          </a:solidFill>
          <a:latin typeface="+mn-lt"/>
          <a:ea typeface="+mn-ea"/>
          <a:cs typeface="+mn-cs"/>
        </a:defRPr>
      </a:lvl4pPr>
      <a:lvl5pPr marL="1828869" algn="l" defTabSz="914433" rtl="0" eaLnBrk="1" latinLnBrk="0" hangingPunct="1">
        <a:defRPr sz="1801" kern="1200">
          <a:solidFill>
            <a:schemeClr val="tx1"/>
          </a:solidFill>
          <a:latin typeface="+mn-lt"/>
          <a:ea typeface="+mn-ea"/>
          <a:cs typeface="+mn-cs"/>
        </a:defRPr>
      </a:lvl5pPr>
      <a:lvl6pPr marL="2286086" algn="l" defTabSz="914433" rtl="0" eaLnBrk="1" latinLnBrk="0" hangingPunct="1">
        <a:defRPr sz="1801" kern="1200">
          <a:solidFill>
            <a:schemeClr val="tx1"/>
          </a:solidFill>
          <a:latin typeface="+mn-lt"/>
          <a:ea typeface="+mn-ea"/>
          <a:cs typeface="+mn-cs"/>
        </a:defRPr>
      </a:lvl6pPr>
      <a:lvl7pPr marL="2743302" algn="l" defTabSz="914433" rtl="0" eaLnBrk="1" latinLnBrk="0" hangingPunct="1">
        <a:defRPr sz="1801" kern="1200">
          <a:solidFill>
            <a:schemeClr val="tx1"/>
          </a:solidFill>
          <a:latin typeface="+mn-lt"/>
          <a:ea typeface="+mn-ea"/>
          <a:cs typeface="+mn-cs"/>
        </a:defRPr>
      </a:lvl7pPr>
      <a:lvl8pPr marL="3200521" algn="l" defTabSz="914433" rtl="0" eaLnBrk="1" latinLnBrk="0" hangingPunct="1">
        <a:defRPr sz="1801" kern="1200">
          <a:solidFill>
            <a:schemeClr val="tx1"/>
          </a:solidFill>
          <a:latin typeface="+mn-lt"/>
          <a:ea typeface="+mn-ea"/>
          <a:cs typeface="+mn-cs"/>
        </a:defRPr>
      </a:lvl8pPr>
      <a:lvl9pPr marL="3657738" algn="l" defTabSz="91443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5.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easyfeedbacktoken.io/whitelist_en/" TargetMode="Externa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0EB8CCF-6BDA-4B3F-BAF5-B744C634DFE6}"/>
              </a:ext>
            </a:extLst>
          </p:cNvPr>
          <p:cNvPicPr>
            <a:picLocks noChangeAspect="1"/>
          </p:cNvPicPr>
          <p:nvPr/>
        </p:nvPicPr>
        <p:blipFill>
          <a:blip r:embed="rId2"/>
          <a:stretch>
            <a:fillRect/>
          </a:stretch>
        </p:blipFill>
        <p:spPr>
          <a:xfrm>
            <a:off x="3257459" y="429642"/>
            <a:ext cx="5677086" cy="1129504"/>
          </a:xfrm>
          <a:prstGeom prst="rect">
            <a:avLst/>
          </a:prstGeom>
        </p:spPr>
      </p:pic>
      <p:pic>
        <p:nvPicPr>
          <p:cNvPr id="4" name="Imagen 3" descr="Pueblo">
            <a:extLst>
              <a:ext uri="{FF2B5EF4-FFF2-40B4-BE49-F238E27FC236}">
                <a16:creationId xmlns:a16="http://schemas.microsoft.com/office/drawing/2014/main" id="{20DD7F6E-EB6E-4C41-B035-6DD367060E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21" y="4140107"/>
            <a:ext cx="12192000" cy="2755557"/>
          </a:xfrm>
          <a:prstGeom prst="rect">
            <a:avLst/>
          </a:prstGeom>
          <a:noFill/>
        </p:spPr>
      </p:pic>
      <p:sp>
        <p:nvSpPr>
          <p:cNvPr id="8" name="Rectángulo 7">
            <a:extLst>
              <a:ext uri="{FF2B5EF4-FFF2-40B4-BE49-F238E27FC236}">
                <a16:creationId xmlns:a16="http://schemas.microsoft.com/office/drawing/2014/main" id="{6EA3ABB5-4973-4615-AC8B-023135DC5442}"/>
              </a:ext>
            </a:extLst>
          </p:cNvPr>
          <p:cNvSpPr/>
          <p:nvPr/>
        </p:nvSpPr>
        <p:spPr>
          <a:xfrm>
            <a:off x="3968516" y="6479086"/>
            <a:ext cx="4273440" cy="369332"/>
          </a:xfrm>
          <a:prstGeom prst="rect">
            <a:avLst/>
          </a:prstGeom>
        </p:spPr>
        <p:txBody>
          <a:bodyPr wrap="square">
            <a:spAutoFit/>
          </a:bodyPr>
          <a:lstStyle/>
          <a:p>
            <a:pPr algn="ctr">
              <a:spcBef>
                <a:spcPts val="1200"/>
              </a:spcBef>
            </a:pPr>
            <a:r>
              <a:rPr lang="es-ES" dirty="0">
                <a:solidFill>
                  <a:schemeClr val="tx1">
                    <a:lumMod val="85000"/>
                    <a:lumOff val="15000"/>
                  </a:schemeClr>
                </a:solidFill>
                <a:latin typeface="Catamaran"/>
              </a:rPr>
              <a:t>www.EasyFeedbackToken.io </a:t>
            </a:r>
            <a:endParaRPr lang="es-ES" dirty="0">
              <a:solidFill>
                <a:schemeClr val="tx1">
                  <a:lumMod val="85000"/>
                  <a:lumOff val="15000"/>
                </a:schemeClr>
              </a:solidFill>
              <a:latin typeface="Catamaran"/>
              <a:ea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08BA835E-A4CB-4CB1-92F3-A02492DCA77C}"/>
              </a:ext>
            </a:extLst>
          </p:cNvPr>
          <p:cNvSpPr txBox="1"/>
          <p:nvPr/>
        </p:nvSpPr>
        <p:spPr>
          <a:xfrm>
            <a:off x="1294827" y="2581245"/>
            <a:ext cx="9587346" cy="992836"/>
          </a:xfrm>
          <a:prstGeom prst="rect">
            <a:avLst/>
          </a:prstGeom>
          <a:noFill/>
        </p:spPr>
        <p:txBody>
          <a:bodyPr wrap="square" rtlCol="0">
            <a:spAutoFit/>
          </a:bodyPr>
          <a:lstStyle/>
          <a:p>
            <a:pPr algn="ctr">
              <a:lnSpc>
                <a:spcPts val="2400"/>
              </a:lnSpc>
            </a:pPr>
            <a:r>
              <a:rPr lang="en-US" sz="1600" dirty="0">
                <a:solidFill>
                  <a:schemeClr val="accent6"/>
                </a:solidFill>
                <a:latin typeface="Catamaran"/>
              </a:rPr>
              <a:t>Easy Feedback Token “EFT” was created to reward people who communicate useful and private feedback from </a:t>
            </a:r>
            <a:r>
              <a:rPr lang="en-US" sz="1600" b="1" dirty="0">
                <a:solidFill>
                  <a:schemeClr val="accent6"/>
                </a:solidFill>
                <a:latin typeface="Catamaran"/>
              </a:rPr>
              <a:t>www.EasyFeedback.com</a:t>
            </a:r>
            <a:r>
              <a:rPr lang="en-US" sz="1600" dirty="0">
                <a:solidFill>
                  <a:schemeClr val="accent6"/>
                </a:solidFill>
                <a:latin typeface="Catamaran"/>
              </a:rPr>
              <a:t> to improve products, services and processes of companies and institutions. “EFT” can be exchanged for products, services, cryptocurrencies or money at a market price.</a:t>
            </a:r>
            <a:endParaRPr lang="es-ES" sz="1600" dirty="0">
              <a:solidFill>
                <a:schemeClr val="accent6"/>
              </a:solidFill>
              <a:latin typeface="Catamaran"/>
            </a:endParaRPr>
          </a:p>
        </p:txBody>
      </p:sp>
      <p:pic>
        <p:nvPicPr>
          <p:cNvPr id="6" name="Imagen 5">
            <a:extLst>
              <a:ext uri="{FF2B5EF4-FFF2-40B4-BE49-F238E27FC236}">
                <a16:creationId xmlns:a16="http://schemas.microsoft.com/office/drawing/2014/main" id="{AB4570F2-A831-478F-A441-5AC5BDB95566}"/>
              </a:ext>
            </a:extLst>
          </p:cNvPr>
          <p:cNvPicPr>
            <a:picLocks noChangeAspect="1"/>
          </p:cNvPicPr>
          <p:nvPr/>
        </p:nvPicPr>
        <p:blipFill>
          <a:blip r:embed="rId4"/>
          <a:stretch>
            <a:fillRect/>
          </a:stretch>
        </p:blipFill>
        <p:spPr>
          <a:xfrm>
            <a:off x="2486529" y="1946691"/>
            <a:ext cx="7237413" cy="522122"/>
          </a:xfrm>
          <a:prstGeom prst="rect">
            <a:avLst/>
          </a:prstGeom>
        </p:spPr>
      </p:pic>
    </p:spTree>
    <p:extLst>
      <p:ext uri="{BB962C8B-B14F-4D97-AF65-F5344CB8AC3E}">
        <p14:creationId xmlns:p14="http://schemas.microsoft.com/office/powerpoint/2010/main" val="405521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342772B8-1233-4A52-9A51-F028EF7DB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07" t="8527" r="14689" b="20640"/>
          <a:stretch/>
        </p:blipFill>
        <p:spPr bwMode="auto">
          <a:xfrm>
            <a:off x="538530" y="1517271"/>
            <a:ext cx="3368610" cy="262061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1A0A1892-16E4-4C3F-A56D-27353369CAAB}"/>
              </a:ext>
            </a:extLst>
          </p:cNvPr>
          <p:cNvSpPr txBox="1"/>
          <p:nvPr/>
        </p:nvSpPr>
        <p:spPr>
          <a:xfrm>
            <a:off x="0" y="0"/>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Financial</a:t>
            </a:r>
            <a:r>
              <a:rPr lang="es-ES" sz="3200" b="1" dirty="0">
                <a:solidFill>
                  <a:schemeClr val="bg1"/>
                </a:solidFill>
              </a:rPr>
              <a:t> </a:t>
            </a:r>
            <a:r>
              <a:rPr lang="es-ES" sz="3200" b="1" dirty="0" err="1">
                <a:solidFill>
                  <a:schemeClr val="bg1"/>
                </a:solidFill>
              </a:rPr>
              <a:t>model</a:t>
            </a:r>
            <a:r>
              <a:rPr lang="es-ES" sz="3200" b="1" dirty="0">
                <a:solidFill>
                  <a:schemeClr val="bg1"/>
                </a:solidFill>
              </a:rPr>
              <a:t>: </a:t>
            </a:r>
            <a:r>
              <a:rPr lang="es-ES" sz="3200" b="1" dirty="0" err="1">
                <a:solidFill>
                  <a:schemeClr val="bg1"/>
                </a:solidFill>
              </a:rPr>
              <a:t>Allocation</a:t>
            </a:r>
            <a:r>
              <a:rPr lang="es-ES" sz="3200" b="1" dirty="0">
                <a:solidFill>
                  <a:schemeClr val="bg1"/>
                </a:solidFill>
              </a:rPr>
              <a:t> </a:t>
            </a:r>
            <a:r>
              <a:rPr lang="es-ES" sz="3200" b="1" dirty="0" err="1">
                <a:solidFill>
                  <a:schemeClr val="bg1"/>
                </a:solidFill>
              </a:rPr>
              <a:t>of</a:t>
            </a:r>
            <a:r>
              <a:rPr lang="es-ES" sz="3200" b="1" dirty="0">
                <a:solidFill>
                  <a:schemeClr val="bg1"/>
                </a:solidFill>
              </a:rPr>
              <a:t> </a:t>
            </a:r>
            <a:r>
              <a:rPr lang="es-ES" sz="3200" b="1" dirty="0" err="1">
                <a:solidFill>
                  <a:schemeClr val="bg1"/>
                </a:solidFill>
              </a:rPr>
              <a:t>funds</a:t>
            </a:r>
            <a:endParaRPr lang="es-ES" sz="3200" b="1" dirty="0">
              <a:solidFill>
                <a:schemeClr val="bg1"/>
              </a:solidFill>
            </a:endParaRPr>
          </a:p>
        </p:txBody>
      </p:sp>
      <p:sp>
        <p:nvSpPr>
          <p:cNvPr id="19" name="CuadroTexto 18">
            <a:extLst>
              <a:ext uri="{FF2B5EF4-FFF2-40B4-BE49-F238E27FC236}">
                <a16:creationId xmlns:a16="http://schemas.microsoft.com/office/drawing/2014/main" id="{BC8A8EDA-6504-4A42-9CAA-77D1ED407062}"/>
              </a:ext>
            </a:extLst>
          </p:cNvPr>
          <p:cNvSpPr txBox="1"/>
          <p:nvPr/>
        </p:nvSpPr>
        <p:spPr>
          <a:xfrm>
            <a:off x="3916218" y="1026094"/>
            <a:ext cx="7515580" cy="5538311"/>
          </a:xfrm>
          <a:prstGeom prst="rect">
            <a:avLst/>
          </a:prstGeom>
          <a:noFill/>
        </p:spPr>
        <p:txBody>
          <a:bodyPr wrap="square" rtlCol="0">
            <a:spAutoFit/>
          </a:bodyPr>
          <a:lstStyle/>
          <a:p>
            <a:pPr lvl="0">
              <a:lnSpc>
                <a:spcPts val="1800"/>
              </a:lnSpc>
              <a:spcBef>
                <a:spcPts val="600"/>
              </a:spcBef>
            </a:pPr>
            <a:r>
              <a:rPr lang="en-GB" sz="1200" b="1" dirty="0">
                <a:latin typeface="Catamaran"/>
              </a:rPr>
              <a:t>(70%) DEVELOPMENT AND INNOVATION</a:t>
            </a:r>
            <a:endParaRPr lang="es-ES" sz="1200" dirty="0">
              <a:latin typeface="Catamaran"/>
            </a:endParaRPr>
          </a:p>
          <a:p>
            <a:pPr marL="534988" lvl="1" indent="-171450">
              <a:lnSpc>
                <a:spcPts val="1800"/>
              </a:lnSpc>
              <a:spcBef>
                <a:spcPts val="600"/>
              </a:spcBef>
              <a:buFont typeface="Arial" panose="020B0604020202020204" pitchFamily="34" charset="0"/>
              <a:buChar char="•"/>
            </a:pPr>
            <a:r>
              <a:rPr lang="en-GB" sz="1200" dirty="0">
                <a:latin typeface="Catamaran"/>
              </a:rPr>
              <a:t>Development of the integration of the Easy Feedback Tokens reward system in the process of sending feedback.</a:t>
            </a:r>
            <a:endParaRPr lang="es-ES" sz="1200" dirty="0">
              <a:latin typeface="Catamaran"/>
            </a:endParaRPr>
          </a:p>
          <a:p>
            <a:pPr marL="534988" lvl="1" indent="-171450">
              <a:lnSpc>
                <a:spcPts val="1800"/>
              </a:lnSpc>
              <a:spcBef>
                <a:spcPts val="600"/>
              </a:spcBef>
              <a:buFont typeface="Arial" panose="020B0604020202020204" pitchFamily="34" charset="0"/>
              <a:buChar char="•"/>
            </a:pPr>
            <a:r>
              <a:rPr lang="en-GB" sz="1200" dirty="0">
                <a:latin typeface="Catamaran"/>
              </a:rPr>
              <a:t>Creation of the internal, company and lawyer validator nodes.</a:t>
            </a:r>
            <a:endParaRPr lang="es-ES" sz="1200" dirty="0">
              <a:latin typeface="Catamaran"/>
            </a:endParaRPr>
          </a:p>
          <a:p>
            <a:pPr marL="534988" lvl="1" indent="-171450">
              <a:lnSpc>
                <a:spcPts val="1800"/>
              </a:lnSpc>
              <a:spcBef>
                <a:spcPts val="600"/>
              </a:spcBef>
              <a:buFont typeface="Arial" panose="020B0604020202020204" pitchFamily="34" charset="0"/>
              <a:buChar char="•"/>
            </a:pPr>
            <a:r>
              <a:rPr lang="en-GB" sz="1200" dirty="0">
                <a:latin typeface="Catamaran"/>
              </a:rPr>
              <a:t>New look &amp; feel of EasyFeedback.com. </a:t>
            </a:r>
          </a:p>
          <a:p>
            <a:pPr marL="534988" lvl="1" indent="-171450">
              <a:lnSpc>
                <a:spcPts val="1800"/>
              </a:lnSpc>
              <a:spcBef>
                <a:spcPts val="600"/>
              </a:spcBef>
              <a:buFont typeface="Arial" panose="020B0604020202020204" pitchFamily="34" charset="0"/>
              <a:buChar char="•"/>
            </a:pPr>
            <a:r>
              <a:rPr lang="en-GB" sz="1200" dirty="0">
                <a:latin typeface="Catamaran"/>
              </a:rPr>
              <a:t>Development of the Easy Feedback online store.</a:t>
            </a:r>
          </a:p>
          <a:p>
            <a:pPr marL="534988" lvl="1" indent="-171450">
              <a:lnSpc>
                <a:spcPts val="1800"/>
              </a:lnSpc>
              <a:spcBef>
                <a:spcPts val="600"/>
              </a:spcBef>
              <a:buFont typeface="Arial" panose="020B0604020202020204" pitchFamily="34" charset="0"/>
              <a:buChar char="•"/>
            </a:pPr>
            <a:r>
              <a:rPr lang="en-GB" sz="1200" dirty="0">
                <a:latin typeface="Catamaran"/>
              </a:rPr>
              <a:t>Translation of the new version into different languages. The first languages the platform will be translated into will be the following: English, German, Portuguese, Dutch, Italian, French, Polish, Russian, Korean, Japanese, Vietnamese, Chinese and Arabic.</a:t>
            </a:r>
            <a:endParaRPr lang="es-ES" sz="1200" dirty="0">
              <a:latin typeface="Catamaran"/>
            </a:endParaRPr>
          </a:p>
          <a:p>
            <a:pPr>
              <a:lnSpc>
                <a:spcPts val="1800"/>
              </a:lnSpc>
              <a:spcBef>
                <a:spcPts val="600"/>
              </a:spcBef>
            </a:pPr>
            <a:r>
              <a:rPr lang="es-ES" sz="1200" b="1" dirty="0">
                <a:latin typeface="Catamaran"/>
              </a:rPr>
              <a:t>(15%) MARKETING and COMMERCIAL</a:t>
            </a:r>
          </a:p>
          <a:p>
            <a:pPr marL="534988" lvl="1" indent="-171450">
              <a:lnSpc>
                <a:spcPts val="1800"/>
              </a:lnSpc>
              <a:spcBef>
                <a:spcPts val="600"/>
              </a:spcBef>
              <a:buFont typeface="Arial" panose="020B0604020202020204" pitchFamily="34" charset="0"/>
              <a:buChar char="•"/>
            </a:pPr>
            <a:r>
              <a:rPr lang="en-GB" sz="1200" dirty="0">
                <a:latin typeface="Catamaran"/>
              </a:rPr>
              <a:t>Design and production of exclusive products for the online store or Marketplace where EFTs can be used.  </a:t>
            </a:r>
            <a:endParaRPr lang="es-ES" sz="1200" dirty="0">
              <a:latin typeface="Catamaran"/>
            </a:endParaRPr>
          </a:p>
          <a:p>
            <a:pPr marL="534988" lvl="1" indent="-171450">
              <a:lnSpc>
                <a:spcPts val="1800"/>
              </a:lnSpc>
              <a:spcBef>
                <a:spcPts val="600"/>
              </a:spcBef>
              <a:buFont typeface="Arial" panose="020B0604020202020204" pitchFamily="34" charset="0"/>
              <a:buChar char="•"/>
            </a:pPr>
            <a:r>
              <a:rPr lang="en-GB" sz="1200" dirty="0">
                <a:latin typeface="Catamaran"/>
              </a:rPr>
              <a:t>Execution of the Marketing Plan and Commercial Plan.</a:t>
            </a:r>
            <a:endParaRPr lang="es-ES" sz="1200" dirty="0">
              <a:latin typeface="Catamaran"/>
            </a:endParaRPr>
          </a:p>
          <a:p>
            <a:pPr>
              <a:lnSpc>
                <a:spcPts val="1800"/>
              </a:lnSpc>
              <a:spcBef>
                <a:spcPts val="600"/>
              </a:spcBef>
            </a:pPr>
            <a:r>
              <a:rPr lang="es-ES" sz="1200" b="1" dirty="0">
                <a:latin typeface="Catamaran"/>
              </a:rPr>
              <a:t>(10%) GENERAL AND OPERATING EXPENSES</a:t>
            </a:r>
          </a:p>
          <a:p>
            <a:pPr marL="534988" lvl="1" indent="-171450">
              <a:lnSpc>
                <a:spcPts val="1800"/>
              </a:lnSpc>
              <a:spcBef>
                <a:spcPts val="600"/>
              </a:spcBef>
              <a:buFont typeface="Arial" panose="020B0604020202020204" pitchFamily="34" charset="0"/>
              <a:buChar char="•"/>
            </a:pPr>
            <a:r>
              <a:rPr lang="en-GB" sz="1200" dirty="0">
                <a:latin typeface="Catamaran"/>
              </a:rPr>
              <a:t>Purchase and maintenance of computer equipment. </a:t>
            </a:r>
            <a:endParaRPr lang="es-ES" sz="1200" dirty="0">
              <a:latin typeface="Catamaran"/>
            </a:endParaRPr>
          </a:p>
          <a:p>
            <a:pPr marL="534988" lvl="1" indent="-171450">
              <a:lnSpc>
                <a:spcPts val="1800"/>
              </a:lnSpc>
              <a:spcBef>
                <a:spcPts val="600"/>
              </a:spcBef>
              <a:buFont typeface="Arial" panose="020B0604020202020204" pitchFamily="34" charset="0"/>
              <a:buChar char="•"/>
            </a:pPr>
            <a:r>
              <a:rPr lang="en-GB" sz="1200" dirty="0">
                <a:latin typeface="Catamaran"/>
              </a:rPr>
              <a:t>Administrative costs of office and personnel.  </a:t>
            </a:r>
            <a:endParaRPr lang="es-ES" sz="1200" dirty="0">
              <a:latin typeface="Catamaran"/>
            </a:endParaRPr>
          </a:p>
          <a:p>
            <a:pPr>
              <a:lnSpc>
                <a:spcPts val="1800"/>
              </a:lnSpc>
              <a:spcBef>
                <a:spcPts val="600"/>
              </a:spcBef>
            </a:pPr>
            <a:r>
              <a:rPr lang="es-ES" sz="1200" b="1" dirty="0">
                <a:latin typeface="Catamaran"/>
              </a:rPr>
              <a:t>(3%)   EASY FEEDBACK PARTNERS</a:t>
            </a:r>
          </a:p>
          <a:p>
            <a:pPr>
              <a:lnSpc>
                <a:spcPts val="1800"/>
              </a:lnSpc>
              <a:spcBef>
                <a:spcPts val="600"/>
              </a:spcBef>
            </a:pPr>
            <a:r>
              <a:rPr lang="es-ES" sz="1200" b="1" dirty="0">
                <a:latin typeface="Catamaran"/>
              </a:rPr>
              <a:t>(2%)   SOCIAL PROJECT</a:t>
            </a:r>
          </a:p>
          <a:p>
            <a:pPr marL="534988" lvl="1" indent="-171450">
              <a:lnSpc>
                <a:spcPts val="1800"/>
              </a:lnSpc>
              <a:spcBef>
                <a:spcPts val="600"/>
              </a:spcBef>
              <a:buFont typeface="Arial" panose="020B0604020202020204" pitchFamily="34" charset="0"/>
              <a:buChar char="•"/>
            </a:pPr>
            <a:r>
              <a:rPr lang="en-GB" sz="1200" dirty="0">
                <a:latin typeface="Catamaran"/>
              </a:rPr>
              <a:t>This is a project designed to facilitate the employability of people with mental disabilities by creating a business model that generates revenue through an activity accessible to their working capabilities.</a:t>
            </a:r>
            <a:endParaRPr lang="es-ES" sz="1200" dirty="0">
              <a:latin typeface="Catamaran"/>
            </a:endParaRPr>
          </a:p>
        </p:txBody>
      </p:sp>
    </p:spTree>
    <p:extLst>
      <p:ext uri="{BB962C8B-B14F-4D97-AF65-F5344CB8AC3E}">
        <p14:creationId xmlns:p14="http://schemas.microsoft.com/office/powerpoint/2010/main" val="331991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83F242-D328-46E6-9677-6C41AD475334}"/>
              </a:ext>
            </a:extLst>
          </p:cNvPr>
          <p:cNvSpPr>
            <a:spLocks noGrp="1"/>
          </p:cNvSpPr>
          <p:nvPr>
            <p:ph idx="1"/>
          </p:nvPr>
        </p:nvSpPr>
        <p:spPr>
          <a:xfrm>
            <a:off x="838634" y="1031539"/>
            <a:ext cx="10515600" cy="472409"/>
          </a:xfrm>
        </p:spPr>
        <p:txBody>
          <a:bodyPr>
            <a:noAutofit/>
          </a:bodyPr>
          <a:lstStyle/>
          <a:p>
            <a:pPr marL="0" indent="0" algn="ctr">
              <a:buNone/>
            </a:pPr>
            <a:r>
              <a:rPr lang="en-US" sz="2400" dirty="0">
                <a:solidFill>
                  <a:schemeClr val="tx1">
                    <a:lumMod val="85000"/>
                    <a:lumOff val="15000"/>
                  </a:schemeClr>
                </a:solidFill>
                <a:latin typeface="Catamaran"/>
              </a:rPr>
              <a:t>The “EFT” token will be sold through an IEO (Initial Exchange Offering)</a:t>
            </a:r>
            <a:endParaRPr lang="es-ES" sz="2400" dirty="0">
              <a:solidFill>
                <a:schemeClr val="tx1">
                  <a:lumMod val="85000"/>
                  <a:lumOff val="15000"/>
                </a:schemeClr>
              </a:solidFill>
              <a:latin typeface="Catamaran"/>
            </a:endParaRPr>
          </a:p>
        </p:txBody>
      </p:sp>
      <p:sp>
        <p:nvSpPr>
          <p:cNvPr id="4" name="CuadroTexto 3">
            <a:extLst>
              <a:ext uri="{FF2B5EF4-FFF2-40B4-BE49-F238E27FC236}">
                <a16:creationId xmlns:a16="http://schemas.microsoft.com/office/drawing/2014/main" id="{FB953FAA-6B07-4EE2-A39F-C46AC529760F}"/>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latin typeface="Catamaran"/>
              </a:rPr>
              <a:t>Investment</a:t>
            </a:r>
            <a:r>
              <a:rPr lang="es-ES" sz="3200" b="1" dirty="0">
                <a:solidFill>
                  <a:schemeClr val="bg1"/>
                </a:solidFill>
                <a:latin typeface="Catamaran"/>
              </a:rPr>
              <a:t> </a:t>
            </a:r>
            <a:r>
              <a:rPr lang="es-ES" sz="3200" b="1" dirty="0" err="1">
                <a:solidFill>
                  <a:schemeClr val="bg1"/>
                </a:solidFill>
                <a:latin typeface="Catamaran"/>
              </a:rPr>
              <a:t>opportunity</a:t>
            </a:r>
            <a:endParaRPr lang="es-ES" sz="3200" b="1" dirty="0">
              <a:solidFill>
                <a:schemeClr val="bg1"/>
              </a:solidFill>
              <a:latin typeface="Catamaran"/>
            </a:endParaRPr>
          </a:p>
        </p:txBody>
      </p:sp>
      <p:pic>
        <p:nvPicPr>
          <p:cNvPr id="5" name="Imagen 4">
            <a:extLst>
              <a:ext uri="{FF2B5EF4-FFF2-40B4-BE49-F238E27FC236}">
                <a16:creationId xmlns:a16="http://schemas.microsoft.com/office/drawing/2014/main" id="{5B08AE06-30F8-43E5-BF3D-8E94EBED0984}"/>
              </a:ext>
            </a:extLst>
          </p:cNvPr>
          <p:cNvPicPr>
            <a:picLocks noChangeAspect="1"/>
          </p:cNvPicPr>
          <p:nvPr/>
        </p:nvPicPr>
        <p:blipFill rotWithShape="1">
          <a:blip r:embed="rId2"/>
          <a:srcRect l="4242" t="29855"/>
          <a:stretch/>
        </p:blipFill>
        <p:spPr>
          <a:xfrm>
            <a:off x="2355202" y="3012899"/>
            <a:ext cx="7777161" cy="1890878"/>
          </a:xfrm>
          <a:prstGeom prst="rect">
            <a:avLst/>
          </a:prstGeom>
        </p:spPr>
      </p:pic>
      <p:sp>
        <p:nvSpPr>
          <p:cNvPr id="6" name="CuadroTexto 5">
            <a:extLst>
              <a:ext uri="{FF2B5EF4-FFF2-40B4-BE49-F238E27FC236}">
                <a16:creationId xmlns:a16="http://schemas.microsoft.com/office/drawing/2014/main" id="{5BBD9939-183F-4AE0-A608-5AC34B44CF4C}"/>
              </a:ext>
            </a:extLst>
          </p:cNvPr>
          <p:cNvSpPr txBox="1">
            <a:spLocks noChangeAspect="1"/>
          </p:cNvSpPr>
          <p:nvPr/>
        </p:nvSpPr>
        <p:spPr>
          <a:xfrm>
            <a:off x="4304452" y="5955360"/>
            <a:ext cx="3579746" cy="830997"/>
          </a:xfrm>
          <a:prstGeom prst="rect">
            <a:avLst/>
          </a:prstGeom>
          <a:noFill/>
        </p:spPr>
        <p:txBody>
          <a:bodyPr wrap="square" rtlCol="0">
            <a:spAutoFit/>
          </a:bodyPr>
          <a:lstStyle/>
          <a:p>
            <a:pPr algn="ctr"/>
            <a:r>
              <a:rPr lang="es-ES" sz="1200" b="1" dirty="0">
                <a:solidFill>
                  <a:schemeClr val="bg2">
                    <a:lumMod val="50000"/>
                  </a:schemeClr>
                </a:solidFill>
                <a:latin typeface="Catamaran"/>
              </a:rPr>
              <a:t>EXCHANGE CONFIRMED</a:t>
            </a:r>
          </a:p>
          <a:p>
            <a:pPr algn="ctr"/>
            <a:endParaRPr lang="es-ES" sz="1200" b="1" dirty="0">
              <a:solidFill>
                <a:schemeClr val="bg2">
                  <a:lumMod val="50000"/>
                </a:schemeClr>
              </a:solidFill>
              <a:latin typeface="Catamaran"/>
            </a:endParaRPr>
          </a:p>
          <a:p>
            <a:pPr algn="ctr"/>
            <a:r>
              <a:rPr lang="en-US" sz="1200" b="1" dirty="0">
                <a:solidFill>
                  <a:schemeClr val="bg2">
                    <a:lumMod val="50000"/>
                  </a:schemeClr>
                </a:solidFill>
                <a:latin typeface="Catamaran"/>
              </a:rPr>
              <a:t>We are working to also list us in other exchanges.</a:t>
            </a:r>
            <a:endParaRPr lang="es-ES" sz="1200" b="1" dirty="0">
              <a:solidFill>
                <a:schemeClr val="bg2">
                  <a:lumMod val="50000"/>
                </a:schemeClr>
              </a:solidFill>
              <a:latin typeface="Catamaran"/>
            </a:endParaRPr>
          </a:p>
          <a:p>
            <a:pPr algn="ctr"/>
            <a:endParaRPr lang="es-ES" sz="1200" b="1" dirty="0">
              <a:solidFill>
                <a:schemeClr val="bg2">
                  <a:lumMod val="50000"/>
                </a:schemeClr>
              </a:solidFill>
              <a:latin typeface="Catamaran"/>
            </a:endParaRPr>
          </a:p>
        </p:txBody>
      </p:sp>
      <p:pic>
        <p:nvPicPr>
          <p:cNvPr id="7" name="Picture 2" descr="Resultado de imagen de p2pb2b">
            <a:extLst>
              <a:ext uri="{FF2B5EF4-FFF2-40B4-BE49-F238E27FC236}">
                <a16:creationId xmlns:a16="http://schemas.microsoft.com/office/drawing/2014/main" id="{5D3AA3C9-AA52-4F42-BCE4-26DDA8CF1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89" b="36189"/>
          <a:stretch/>
        </p:blipFill>
        <p:spPr bwMode="auto">
          <a:xfrm>
            <a:off x="5046574" y="5280713"/>
            <a:ext cx="2095500" cy="57882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42C5247F-8F4B-4074-BF14-17B859F147AE}"/>
              </a:ext>
            </a:extLst>
          </p:cNvPr>
          <p:cNvPicPr>
            <a:picLocks noChangeAspect="1"/>
          </p:cNvPicPr>
          <p:nvPr/>
        </p:nvPicPr>
        <p:blipFill>
          <a:blip r:embed="rId4"/>
          <a:stretch>
            <a:fillRect/>
          </a:stretch>
        </p:blipFill>
        <p:spPr>
          <a:xfrm rot="10800000">
            <a:off x="11651112" y="5711853"/>
            <a:ext cx="542590" cy="1146148"/>
          </a:xfrm>
          <a:prstGeom prst="rect">
            <a:avLst/>
          </a:prstGeom>
        </p:spPr>
      </p:pic>
      <p:sp>
        <p:nvSpPr>
          <p:cNvPr id="2" name="CuadroTexto 1">
            <a:extLst>
              <a:ext uri="{FF2B5EF4-FFF2-40B4-BE49-F238E27FC236}">
                <a16:creationId xmlns:a16="http://schemas.microsoft.com/office/drawing/2014/main" id="{816651A7-C0FA-47A9-A149-2B8F7B62F423}"/>
              </a:ext>
            </a:extLst>
          </p:cNvPr>
          <p:cNvSpPr txBox="1"/>
          <p:nvPr/>
        </p:nvSpPr>
        <p:spPr>
          <a:xfrm>
            <a:off x="4658565" y="1732757"/>
            <a:ext cx="2874873" cy="369460"/>
          </a:xfrm>
          <a:prstGeom prst="rect">
            <a:avLst/>
          </a:prstGeom>
          <a:noFill/>
        </p:spPr>
        <p:txBody>
          <a:bodyPr wrap="square" rtlCol="0">
            <a:spAutoFit/>
          </a:bodyPr>
          <a:lstStyle/>
          <a:p>
            <a:pPr algn="ctr"/>
            <a:r>
              <a:rPr lang="es-ES" sz="1801" b="1" dirty="0">
                <a:solidFill>
                  <a:srgbClr val="777777"/>
                </a:solidFill>
                <a:latin typeface="Catamaran"/>
              </a:rPr>
              <a:t>1 EFT = </a:t>
            </a:r>
            <a:r>
              <a:rPr lang="es-ES" sz="1801" b="1" cap="all" dirty="0">
                <a:solidFill>
                  <a:srgbClr val="777777"/>
                </a:solidFill>
                <a:latin typeface="Catamaran"/>
              </a:rPr>
              <a:t>0.05 </a:t>
            </a:r>
            <a:r>
              <a:rPr lang="es-ES" sz="1801" b="1" cap="all" dirty="0" err="1">
                <a:solidFill>
                  <a:srgbClr val="777777"/>
                </a:solidFill>
                <a:latin typeface="Catamaran"/>
              </a:rPr>
              <a:t>Dollars</a:t>
            </a:r>
            <a:endParaRPr lang="es-ES" sz="1801" b="1" cap="all" dirty="0">
              <a:solidFill>
                <a:srgbClr val="777777"/>
              </a:solidFill>
              <a:latin typeface="Catamaran"/>
            </a:endParaRPr>
          </a:p>
        </p:txBody>
      </p:sp>
      <p:sp>
        <p:nvSpPr>
          <p:cNvPr id="9" name="Marcador de contenido 2">
            <a:extLst>
              <a:ext uri="{FF2B5EF4-FFF2-40B4-BE49-F238E27FC236}">
                <a16:creationId xmlns:a16="http://schemas.microsoft.com/office/drawing/2014/main" id="{21160390-F3CA-4F3A-8004-15F845CB4A74}"/>
              </a:ext>
            </a:extLst>
          </p:cNvPr>
          <p:cNvSpPr txBox="1">
            <a:spLocks/>
          </p:cNvSpPr>
          <p:nvPr/>
        </p:nvSpPr>
        <p:spPr>
          <a:xfrm>
            <a:off x="838200" y="2366746"/>
            <a:ext cx="10515600" cy="472409"/>
          </a:xfrm>
          <a:prstGeom prst="rect">
            <a:avLst/>
          </a:prstGeom>
        </p:spPr>
        <p:txBody>
          <a:bodyPr vert="horz" lIns="91440" tIns="45720" rIns="91440" bIns="45720" rtlCol="0">
            <a:noAutofit/>
          </a:bodyPr>
          <a:lstStyle>
            <a:lvl1pPr marL="228609" indent="-228609" algn="l" defTabSz="91443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5" indent="-228609" algn="l" defTabSz="91443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2" indent="-228609" algn="l" defTabSz="91443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0"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7"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1"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6"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solidFill>
                  <a:schemeClr val="tx1">
                    <a:lumMod val="85000"/>
                    <a:lumOff val="15000"/>
                  </a:schemeClr>
                </a:solidFill>
                <a:latin typeface="Catamaran"/>
              </a:rPr>
              <a:t>Tokens per stage</a:t>
            </a:r>
            <a:endParaRPr lang="es-ES" sz="3200" b="1" dirty="0">
              <a:solidFill>
                <a:schemeClr val="tx1">
                  <a:lumMod val="85000"/>
                  <a:lumOff val="15000"/>
                </a:schemeClr>
              </a:solidFill>
              <a:latin typeface="Catamaran"/>
            </a:endParaRPr>
          </a:p>
        </p:txBody>
      </p:sp>
      <p:sp>
        <p:nvSpPr>
          <p:cNvPr id="11" name="Rectángulo: esquinas redondeadas 10">
            <a:extLst>
              <a:ext uri="{FF2B5EF4-FFF2-40B4-BE49-F238E27FC236}">
                <a16:creationId xmlns:a16="http://schemas.microsoft.com/office/drawing/2014/main" id="{56FE68E3-4F8B-42CA-A476-C934A97B8143}"/>
              </a:ext>
            </a:extLst>
          </p:cNvPr>
          <p:cNvSpPr/>
          <p:nvPr/>
        </p:nvSpPr>
        <p:spPr>
          <a:xfrm>
            <a:off x="1020886" y="1736657"/>
            <a:ext cx="2853359" cy="9144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This paper is just for investors in </a:t>
            </a:r>
            <a:r>
              <a:rPr lang="es-ES" sz="1600" dirty="0" err="1"/>
              <a:t>Private</a:t>
            </a:r>
            <a:r>
              <a:rPr lang="es-ES" sz="1600" dirty="0"/>
              <a:t> sale Pre-IEO</a:t>
            </a:r>
          </a:p>
          <a:p>
            <a:pPr algn="ctr"/>
            <a:r>
              <a:rPr lang="es-ES" sz="1600" dirty="0"/>
              <a:t>BONUS 50%</a:t>
            </a:r>
          </a:p>
        </p:txBody>
      </p:sp>
    </p:spTree>
    <p:extLst>
      <p:ext uri="{BB962C8B-B14F-4D97-AF65-F5344CB8AC3E}">
        <p14:creationId xmlns:p14="http://schemas.microsoft.com/office/powerpoint/2010/main" val="347886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CD8260C-ADC4-4A17-82D7-4B80142F03D4}"/>
              </a:ext>
            </a:extLst>
          </p:cNvPr>
          <p:cNvPicPr preferRelativeResize="0">
            <a:picLocks noChangeAspect="1"/>
          </p:cNvPicPr>
          <p:nvPr/>
        </p:nvPicPr>
        <p:blipFill rotWithShape="1">
          <a:blip r:embed="rId2"/>
          <a:srcRect t="32272" r="51794"/>
          <a:stretch/>
        </p:blipFill>
        <p:spPr>
          <a:xfrm>
            <a:off x="7968488" y="966386"/>
            <a:ext cx="3603525" cy="2514137"/>
          </a:xfrm>
          <a:prstGeom prst="rect">
            <a:avLst/>
          </a:prstGeom>
        </p:spPr>
      </p:pic>
      <p:pic>
        <p:nvPicPr>
          <p:cNvPr id="9" name="Imagen 8">
            <a:extLst>
              <a:ext uri="{FF2B5EF4-FFF2-40B4-BE49-F238E27FC236}">
                <a16:creationId xmlns:a16="http://schemas.microsoft.com/office/drawing/2014/main" id="{FCC17451-563E-4E4C-9AA8-949157BC3029}"/>
              </a:ext>
            </a:extLst>
          </p:cNvPr>
          <p:cNvPicPr preferRelativeResize="0">
            <a:picLocks noChangeAspect="1"/>
          </p:cNvPicPr>
          <p:nvPr/>
        </p:nvPicPr>
        <p:blipFill rotWithShape="1">
          <a:blip r:embed="rId2"/>
          <a:srcRect l="49209" t="35912" r="2584"/>
          <a:stretch/>
        </p:blipFill>
        <p:spPr>
          <a:xfrm>
            <a:off x="8012033" y="3506649"/>
            <a:ext cx="3603525" cy="2379022"/>
          </a:xfrm>
          <a:prstGeom prst="rect">
            <a:avLst/>
          </a:prstGeom>
        </p:spPr>
      </p:pic>
      <p:pic>
        <p:nvPicPr>
          <p:cNvPr id="10" name="Imagen 9">
            <a:extLst>
              <a:ext uri="{FF2B5EF4-FFF2-40B4-BE49-F238E27FC236}">
                <a16:creationId xmlns:a16="http://schemas.microsoft.com/office/drawing/2014/main" id="{D1174318-1BBF-43E4-A877-38E9FA7AD13E}"/>
              </a:ext>
            </a:extLst>
          </p:cNvPr>
          <p:cNvPicPr preferRelativeResize="0">
            <a:picLocks noChangeAspect="1"/>
          </p:cNvPicPr>
          <p:nvPr/>
        </p:nvPicPr>
        <p:blipFill rotWithShape="1">
          <a:blip r:embed="rId3"/>
          <a:srcRect l="49046"/>
          <a:stretch/>
        </p:blipFill>
        <p:spPr>
          <a:xfrm>
            <a:off x="4202756" y="922905"/>
            <a:ext cx="3808912" cy="3990196"/>
          </a:xfrm>
          <a:prstGeom prst="rect">
            <a:avLst/>
          </a:prstGeom>
        </p:spPr>
      </p:pic>
      <p:pic>
        <p:nvPicPr>
          <p:cNvPr id="11" name="Imagen 10">
            <a:extLst>
              <a:ext uri="{FF2B5EF4-FFF2-40B4-BE49-F238E27FC236}">
                <a16:creationId xmlns:a16="http://schemas.microsoft.com/office/drawing/2014/main" id="{8666F60F-4919-482B-89C7-EC344C7E488C}"/>
              </a:ext>
            </a:extLst>
          </p:cNvPr>
          <p:cNvPicPr preferRelativeResize="0">
            <a:picLocks noChangeAspect="1"/>
          </p:cNvPicPr>
          <p:nvPr/>
        </p:nvPicPr>
        <p:blipFill rotWithShape="1">
          <a:blip r:embed="rId2"/>
          <a:srcRect l="48114" b="64525"/>
          <a:stretch/>
        </p:blipFill>
        <p:spPr>
          <a:xfrm>
            <a:off x="4157558" y="4816290"/>
            <a:ext cx="3878578" cy="1316862"/>
          </a:xfrm>
          <a:prstGeom prst="rect">
            <a:avLst/>
          </a:prstGeom>
        </p:spPr>
      </p:pic>
      <p:sp>
        <p:nvSpPr>
          <p:cNvPr id="12" name="CuadroTexto 11">
            <a:extLst>
              <a:ext uri="{FF2B5EF4-FFF2-40B4-BE49-F238E27FC236}">
                <a16:creationId xmlns:a16="http://schemas.microsoft.com/office/drawing/2014/main" id="{A60A17C6-AD84-4549-A35D-72BF819B79DE}"/>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n-US" sz="3200" b="1" dirty="0">
                <a:solidFill>
                  <a:schemeClr val="bg1"/>
                </a:solidFill>
              </a:rPr>
              <a:t>Why to buy Easy Feedback Token "EFT"?</a:t>
            </a:r>
            <a:endParaRPr lang="es-ES" sz="3200" b="1" dirty="0">
              <a:solidFill>
                <a:schemeClr val="bg1"/>
              </a:solidFill>
            </a:endParaRPr>
          </a:p>
        </p:txBody>
      </p:sp>
      <p:pic>
        <p:nvPicPr>
          <p:cNvPr id="13" name="Imagen 12">
            <a:extLst>
              <a:ext uri="{FF2B5EF4-FFF2-40B4-BE49-F238E27FC236}">
                <a16:creationId xmlns:a16="http://schemas.microsoft.com/office/drawing/2014/main" id="{4F374FB6-0033-4D49-B205-A88410DA6DCF}"/>
              </a:ext>
            </a:extLst>
          </p:cNvPr>
          <p:cNvPicPr>
            <a:picLocks noChangeAspect="1"/>
          </p:cNvPicPr>
          <p:nvPr/>
        </p:nvPicPr>
        <p:blipFill>
          <a:blip r:embed="rId4"/>
          <a:stretch>
            <a:fillRect/>
          </a:stretch>
        </p:blipFill>
        <p:spPr>
          <a:xfrm rot="10800000">
            <a:off x="11651112" y="5711853"/>
            <a:ext cx="542590" cy="1146148"/>
          </a:xfrm>
          <a:prstGeom prst="rect">
            <a:avLst/>
          </a:prstGeom>
        </p:spPr>
      </p:pic>
      <p:pic>
        <p:nvPicPr>
          <p:cNvPr id="14" name="Imagen 13">
            <a:extLst>
              <a:ext uri="{FF2B5EF4-FFF2-40B4-BE49-F238E27FC236}">
                <a16:creationId xmlns:a16="http://schemas.microsoft.com/office/drawing/2014/main" id="{32EA0214-75D9-451B-949F-9F11881A744B}"/>
              </a:ext>
            </a:extLst>
          </p:cNvPr>
          <p:cNvPicPr preferRelativeResize="0">
            <a:picLocks noChangeAspect="1"/>
          </p:cNvPicPr>
          <p:nvPr/>
        </p:nvPicPr>
        <p:blipFill rotWithShape="1">
          <a:blip r:embed="rId2"/>
          <a:srcRect r="53925" b="64525"/>
          <a:stretch/>
        </p:blipFill>
        <p:spPr>
          <a:xfrm>
            <a:off x="387153" y="4911240"/>
            <a:ext cx="3444242" cy="1316862"/>
          </a:xfrm>
          <a:prstGeom prst="rect">
            <a:avLst/>
          </a:prstGeom>
        </p:spPr>
      </p:pic>
      <p:pic>
        <p:nvPicPr>
          <p:cNvPr id="15" name="Imagen 14">
            <a:extLst>
              <a:ext uri="{FF2B5EF4-FFF2-40B4-BE49-F238E27FC236}">
                <a16:creationId xmlns:a16="http://schemas.microsoft.com/office/drawing/2014/main" id="{9BFECA63-CE61-4187-8FFC-5794588FE9B5}"/>
              </a:ext>
            </a:extLst>
          </p:cNvPr>
          <p:cNvPicPr preferRelativeResize="0">
            <a:picLocks noChangeAspect="1"/>
          </p:cNvPicPr>
          <p:nvPr/>
        </p:nvPicPr>
        <p:blipFill rotWithShape="1">
          <a:blip r:embed="rId3"/>
          <a:srcRect r="51342"/>
          <a:stretch/>
        </p:blipFill>
        <p:spPr>
          <a:xfrm>
            <a:off x="394911" y="922905"/>
            <a:ext cx="3637273" cy="3990196"/>
          </a:xfrm>
          <a:prstGeom prst="rect">
            <a:avLst/>
          </a:prstGeom>
        </p:spPr>
      </p:pic>
    </p:spTree>
    <p:extLst>
      <p:ext uri="{BB962C8B-B14F-4D97-AF65-F5344CB8AC3E}">
        <p14:creationId xmlns:p14="http://schemas.microsoft.com/office/powerpoint/2010/main" val="268938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4C63BDD-CA84-464B-A427-C3ED50FA000F}"/>
              </a:ext>
            </a:extLst>
          </p:cNvPr>
          <p:cNvPicPr preferRelativeResize="0">
            <a:picLocks noChangeAspect="1"/>
          </p:cNvPicPr>
          <p:nvPr/>
        </p:nvPicPr>
        <p:blipFill rotWithShape="1">
          <a:blip r:embed="rId2"/>
          <a:srcRect t="1" b="4302"/>
          <a:stretch/>
        </p:blipFill>
        <p:spPr>
          <a:xfrm>
            <a:off x="318730" y="3251849"/>
            <a:ext cx="4391941" cy="3606153"/>
          </a:xfrm>
          <a:prstGeom prst="rect">
            <a:avLst/>
          </a:prstGeom>
        </p:spPr>
      </p:pic>
      <p:pic>
        <p:nvPicPr>
          <p:cNvPr id="3" name="Imagen 2">
            <a:extLst>
              <a:ext uri="{FF2B5EF4-FFF2-40B4-BE49-F238E27FC236}">
                <a16:creationId xmlns:a16="http://schemas.microsoft.com/office/drawing/2014/main" id="{97E4ED9A-DE88-456C-B54C-528EB85A3218}"/>
              </a:ext>
            </a:extLst>
          </p:cNvPr>
          <p:cNvPicPr preferRelativeResize="0">
            <a:picLocks noChangeAspect="1"/>
          </p:cNvPicPr>
          <p:nvPr/>
        </p:nvPicPr>
        <p:blipFill>
          <a:blip r:embed="rId3"/>
          <a:stretch>
            <a:fillRect/>
          </a:stretch>
        </p:blipFill>
        <p:spPr>
          <a:xfrm>
            <a:off x="6264027" y="707130"/>
            <a:ext cx="4391941" cy="4641408"/>
          </a:xfrm>
          <a:prstGeom prst="rect">
            <a:avLst/>
          </a:prstGeom>
        </p:spPr>
      </p:pic>
      <p:pic>
        <p:nvPicPr>
          <p:cNvPr id="4" name="Imagen 3">
            <a:extLst>
              <a:ext uri="{FF2B5EF4-FFF2-40B4-BE49-F238E27FC236}">
                <a16:creationId xmlns:a16="http://schemas.microsoft.com/office/drawing/2014/main" id="{CF099B9B-70F2-45A6-B528-C030D54D7DD7}"/>
              </a:ext>
            </a:extLst>
          </p:cNvPr>
          <p:cNvPicPr preferRelativeResize="0">
            <a:picLocks noChangeAspect="1"/>
          </p:cNvPicPr>
          <p:nvPr/>
        </p:nvPicPr>
        <p:blipFill rotWithShape="1">
          <a:blip r:embed="rId4"/>
          <a:srcRect t="42849" b="-1"/>
          <a:stretch/>
        </p:blipFill>
        <p:spPr>
          <a:xfrm>
            <a:off x="274467" y="1299411"/>
            <a:ext cx="3965218" cy="2254972"/>
          </a:xfrm>
          <a:prstGeom prst="rect">
            <a:avLst/>
          </a:prstGeom>
        </p:spPr>
      </p:pic>
      <p:pic>
        <p:nvPicPr>
          <p:cNvPr id="5" name="Imagen 4">
            <a:extLst>
              <a:ext uri="{FF2B5EF4-FFF2-40B4-BE49-F238E27FC236}">
                <a16:creationId xmlns:a16="http://schemas.microsoft.com/office/drawing/2014/main" id="{AEE8AE92-E49A-4F7E-ABE9-0D8318FA484F}"/>
              </a:ext>
            </a:extLst>
          </p:cNvPr>
          <p:cNvPicPr preferRelativeResize="0">
            <a:picLocks noChangeAspect="1"/>
          </p:cNvPicPr>
          <p:nvPr/>
        </p:nvPicPr>
        <p:blipFill rotWithShape="1">
          <a:blip r:embed="rId5"/>
          <a:srcRect r="10913" b="16339"/>
          <a:stretch/>
        </p:blipFill>
        <p:spPr>
          <a:xfrm>
            <a:off x="6251995" y="5203893"/>
            <a:ext cx="4357115" cy="1323644"/>
          </a:xfrm>
          <a:prstGeom prst="rect">
            <a:avLst/>
          </a:prstGeom>
        </p:spPr>
      </p:pic>
      <p:sp>
        <p:nvSpPr>
          <p:cNvPr id="7" name="Rectángulo 6">
            <a:extLst>
              <a:ext uri="{FF2B5EF4-FFF2-40B4-BE49-F238E27FC236}">
                <a16:creationId xmlns:a16="http://schemas.microsoft.com/office/drawing/2014/main" id="{A9FCAD2A-06C3-4999-92A6-F40DAB444186}"/>
              </a:ext>
            </a:extLst>
          </p:cNvPr>
          <p:cNvSpPr/>
          <p:nvPr/>
        </p:nvSpPr>
        <p:spPr>
          <a:xfrm>
            <a:off x="2045616" y="8259409"/>
            <a:ext cx="647308" cy="122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8" name="CuadroTexto 7">
            <a:extLst>
              <a:ext uri="{FF2B5EF4-FFF2-40B4-BE49-F238E27FC236}">
                <a16:creationId xmlns:a16="http://schemas.microsoft.com/office/drawing/2014/main" id="{C115F12D-02ED-42DB-997A-3F77E93D7C63}"/>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a:solidFill>
                  <a:schemeClr val="bg1"/>
                </a:solidFill>
              </a:rPr>
              <a:t>Road </a:t>
            </a:r>
            <a:r>
              <a:rPr lang="es-ES" sz="3200" b="1" dirty="0" err="1">
                <a:solidFill>
                  <a:schemeClr val="bg1"/>
                </a:solidFill>
              </a:rPr>
              <a:t>map</a:t>
            </a:r>
            <a:endParaRPr lang="es-ES" sz="3200" b="1" dirty="0">
              <a:solidFill>
                <a:schemeClr val="bg1"/>
              </a:solidFill>
            </a:endParaRPr>
          </a:p>
        </p:txBody>
      </p:sp>
      <p:pic>
        <p:nvPicPr>
          <p:cNvPr id="9" name="Imagen 8">
            <a:extLst>
              <a:ext uri="{FF2B5EF4-FFF2-40B4-BE49-F238E27FC236}">
                <a16:creationId xmlns:a16="http://schemas.microsoft.com/office/drawing/2014/main" id="{70C582AB-34A4-4EC1-8249-5DC702DD3305}"/>
              </a:ext>
            </a:extLst>
          </p:cNvPr>
          <p:cNvPicPr preferRelativeResize="0">
            <a:picLocks noChangeAspect="1"/>
          </p:cNvPicPr>
          <p:nvPr/>
        </p:nvPicPr>
        <p:blipFill rotWithShape="1">
          <a:blip r:embed="rId4"/>
          <a:srcRect t="19103" b="63454"/>
          <a:stretch/>
        </p:blipFill>
        <p:spPr>
          <a:xfrm>
            <a:off x="282483" y="599178"/>
            <a:ext cx="3965218" cy="688206"/>
          </a:xfrm>
          <a:prstGeom prst="rect">
            <a:avLst/>
          </a:prstGeom>
        </p:spPr>
      </p:pic>
      <p:pic>
        <p:nvPicPr>
          <p:cNvPr id="10" name="Imagen 9">
            <a:extLst>
              <a:ext uri="{FF2B5EF4-FFF2-40B4-BE49-F238E27FC236}">
                <a16:creationId xmlns:a16="http://schemas.microsoft.com/office/drawing/2014/main" id="{F0D6DD71-22D8-4992-B4A0-B4984D78DE65}"/>
              </a:ext>
            </a:extLst>
          </p:cNvPr>
          <p:cNvPicPr>
            <a:picLocks noChangeAspect="1"/>
          </p:cNvPicPr>
          <p:nvPr/>
        </p:nvPicPr>
        <p:blipFill>
          <a:blip r:embed="rId6"/>
          <a:stretch>
            <a:fillRect/>
          </a:stretch>
        </p:blipFill>
        <p:spPr>
          <a:xfrm rot="10800000">
            <a:off x="11651112" y="5711853"/>
            <a:ext cx="542590" cy="1146148"/>
          </a:xfrm>
          <a:prstGeom prst="rect">
            <a:avLst/>
          </a:prstGeom>
        </p:spPr>
      </p:pic>
    </p:spTree>
    <p:extLst>
      <p:ext uri="{BB962C8B-B14F-4D97-AF65-F5344CB8AC3E}">
        <p14:creationId xmlns:p14="http://schemas.microsoft.com/office/powerpoint/2010/main" val="398395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42F8B08-287F-476B-B709-F99FBD2A6A2C}"/>
              </a:ext>
            </a:extLst>
          </p:cNvPr>
          <p:cNvPicPr>
            <a:picLocks noChangeAspect="1"/>
          </p:cNvPicPr>
          <p:nvPr/>
        </p:nvPicPr>
        <p:blipFill rotWithShape="1">
          <a:blip r:embed="rId2"/>
          <a:srcRect l="1837" t="99106" r="4129" b="-478"/>
          <a:stretch/>
        </p:blipFill>
        <p:spPr>
          <a:xfrm>
            <a:off x="4323" y="6819902"/>
            <a:ext cx="12192002" cy="85724"/>
          </a:xfrm>
          <a:prstGeom prst="rect">
            <a:avLst/>
          </a:prstGeom>
        </p:spPr>
      </p:pic>
      <p:pic>
        <p:nvPicPr>
          <p:cNvPr id="4" name="Imagen 3">
            <a:extLst>
              <a:ext uri="{FF2B5EF4-FFF2-40B4-BE49-F238E27FC236}">
                <a16:creationId xmlns:a16="http://schemas.microsoft.com/office/drawing/2014/main" id="{09AF75AF-11C9-4966-88D4-F31C5B03565C}"/>
              </a:ext>
            </a:extLst>
          </p:cNvPr>
          <p:cNvPicPr>
            <a:picLocks noChangeAspect="1"/>
          </p:cNvPicPr>
          <p:nvPr/>
        </p:nvPicPr>
        <p:blipFill rotWithShape="1">
          <a:blip r:embed="rId2"/>
          <a:srcRect l="1837" t="-616" r="4129" b="-478"/>
          <a:stretch/>
        </p:blipFill>
        <p:spPr>
          <a:xfrm>
            <a:off x="4323" y="545020"/>
            <a:ext cx="12192002" cy="6312980"/>
          </a:xfrm>
          <a:prstGeom prst="rect">
            <a:avLst/>
          </a:prstGeom>
        </p:spPr>
      </p:pic>
      <p:sp>
        <p:nvSpPr>
          <p:cNvPr id="5" name="CuadroTexto 4">
            <a:extLst>
              <a:ext uri="{FF2B5EF4-FFF2-40B4-BE49-F238E27FC236}">
                <a16:creationId xmlns:a16="http://schemas.microsoft.com/office/drawing/2014/main" id="{54F66ABD-7DD4-497D-81C7-14B4E03ECD99}"/>
              </a:ext>
            </a:extLst>
          </p:cNvPr>
          <p:cNvSpPr txBox="1"/>
          <p:nvPr/>
        </p:nvSpPr>
        <p:spPr>
          <a:xfrm>
            <a:off x="-4321" y="0"/>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Team</a:t>
            </a:r>
            <a:endParaRPr lang="es-ES" sz="3200" b="1" dirty="0">
              <a:solidFill>
                <a:schemeClr val="bg1"/>
              </a:solidFill>
            </a:endParaRPr>
          </a:p>
        </p:txBody>
      </p:sp>
    </p:spTree>
    <p:extLst>
      <p:ext uri="{BB962C8B-B14F-4D97-AF65-F5344CB8AC3E}">
        <p14:creationId xmlns:p14="http://schemas.microsoft.com/office/powerpoint/2010/main" val="265588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553E7DE-9670-4622-B12D-96660C922DD6}"/>
              </a:ext>
            </a:extLst>
          </p:cNvPr>
          <p:cNvPicPr>
            <a:picLocks noChangeAspect="1"/>
          </p:cNvPicPr>
          <p:nvPr/>
        </p:nvPicPr>
        <p:blipFill>
          <a:blip r:embed="rId2"/>
          <a:stretch>
            <a:fillRect/>
          </a:stretch>
        </p:blipFill>
        <p:spPr>
          <a:xfrm>
            <a:off x="13186" y="584776"/>
            <a:ext cx="9140324" cy="4570162"/>
          </a:xfrm>
          <a:prstGeom prst="rect">
            <a:avLst/>
          </a:prstGeom>
        </p:spPr>
      </p:pic>
      <p:pic>
        <p:nvPicPr>
          <p:cNvPr id="5" name="Imagen 4">
            <a:extLst>
              <a:ext uri="{FF2B5EF4-FFF2-40B4-BE49-F238E27FC236}">
                <a16:creationId xmlns:a16="http://schemas.microsoft.com/office/drawing/2014/main" id="{DD4AE4D6-8C61-45A9-9C4E-7D92FEA31286}"/>
              </a:ext>
            </a:extLst>
          </p:cNvPr>
          <p:cNvPicPr>
            <a:picLocks noChangeAspect="1"/>
          </p:cNvPicPr>
          <p:nvPr/>
        </p:nvPicPr>
        <p:blipFill rotWithShape="1">
          <a:blip r:embed="rId3"/>
          <a:srcRect t="9739"/>
          <a:stretch/>
        </p:blipFill>
        <p:spPr>
          <a:xfrm>
            <a:off x="38101" y="4419601"/>
            <a:ext cx="9140325" cy="2295524"/>
          </a:xfrm>
          <a:prstGeom prst="rect">
            <a:avLst/>
          </a:prstGeom>
        </p:spPr>
      </p:pic>
      <p:sp>
        <p:nvSpPr>
          <p:cNvPr id="6" name="CuadroTexto 5">
            <a:extLst>
              <a:ext uri="{FF2B5EF4-FFF2-40B4-BE49-F238E27FC236}">
                <a16:creationId xmlns:a16="http://schemas.microsoft.com/office/drawing/2014/main" id="{BF74D849-68F3-4453-8D0D-92F03A23D0F7}"/>
              </a:ext>
            </a:extLst>
          </p:cNvPr>
          <p:cNvSpPr txBox="1"/>
          <p:nvPr/>
        </p:nvSpPr>
        <p:spPr>
          <a:xfrm>
            <a:off x="9493045" y="3651482"/>
            <a:ext cx="2453061" cy="246349"/>
          </a:xfrm>
          <a:prstGeom prst="rect">
            <a:avLst/>
          </a:prstGeom>
          <a:noFill/>
        </p:spPr>
        <p:txBody>
          <a:bodyPr wrap="square" rtlCol="0">
            <a:spAutoFit/>
          </a:bodyPr>
          <a:lstStyle/>
          <a:p>
            <a:r>
              <a:rPr lang="es-ES" sz="1001" b="1" dirty="0">
                <a:solidFill>
                  <a:schemeClr val="bg2">
                    <a:lumMod val="50000"/>
                  </a:schemeClr>
                </a:solidFill>
                <a:latin typeface="Catamaran"/>
              </a:rPr>
              <a:t>EXCHANGE</a:t>
            </a:r>
          </a:p>
        </p:txBody>
      </p:sp>
      <p:pic>
        <p:nvPicPr>
          <p:cNvPr id="7" name="Imagen 6">
            <a:extLst>
              <a:ext uri="{FF2B5EF4-FFF2-40B4-BE49-F238E27FC236}">
                <a16:creationId xmlns:a16="http://schemas.microsoft.com/office/drawing/2014/main" id="{BA956716-0DA3-4BA4-9566-1FAAA1780B02}"/>
              </a:ext>
            </a:extLst>
          </p:cNvPr>
          <p:cNvPicPr>
            <a:picLocks noChangeAspect="1"/>
          </p:cNvPicPr>
          <p:nvPr/>
        </p:nvPicPr>
        <p:blipFill rotWithShape="1">
          <a:blip r:embed="rId4"/>
          <a:srcRect l="24115" t="2075" r="21774" b="43517"/>
          <a:stretch/>
        </p:blipFill>
        <p:spPr>
          <a:xfrm>
            <a:off x="9390739" y="754051"/>
            <a:ext cx="2512292" cy="1690987"/>
          </a:xfrm>
          <a:prstGeom prst="rect">
            <a:avLst/>
          </a:prstGeom>
        </p:spPr>
      </p:pic>
      <p:pic>
        <p:nvPicPr>
          <p:cNvPr id="8" name="Picture 2" descr="Resultado de imagen de p2pb2b">
            <a:extLst>
              <a:ext uri="{FF2B5EF4-FFF2-40B4-BE49-F238E27FC236}">
                <a16:creationId xmlns:a16="http://schemas.microsoft.com/office/drawing/2014/main" id="{9DCFBA60-176D-47CD-B33C-0F67C5EF7E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189" b="36189"/>
          <a:stretch/>
        </p:blipFill>
        <p:spPr bwMode="auto">
          <a:xfrm>
            <a:off x="9600284" y="3080360"/>
            <a:ext cx="2178494" cy="601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de TOKPIE">
            <a:extLst>
              <a:ext uri="{FF2B5EF4-FFF2-40B4-BE49-F238E27FC236}">
                <a16:creationId xmlns:a16="http://schemas.microsoft.com/office/drawing/2014/main" id="{830B3863-ADB3-4FF2-B2EC-88FF5A0F23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7638" y="4416869"/>
            <a:ext cx="2263781" cy="57614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7C977AF0-B54C-4C31-852F-D291458FC1F2}"/>
              </a:ext>
            </a:extLst>
          </p:cNvPr>
          <p:cNvSpPr txBox="1"/>
          <p:nvPr/>
        </p:nvSpPr>
        <p:spPr>
          <a:xfrm>
            <a:off x="9519539" y="5013657"/>
            <a:ext cx="2453061" cy="246349"/>
          </a:xfrm>
          <a:prstGeom prst="rect">
            <a:avLst/>
          </a:prstGeom>
          <a:noFill/>
        </p:spPr>
        <p:txBody>
          <a:bodyPr wrap="square" rtlCol="0">
            <a:spAutoFit/>
          </a:bodyPr>
          <a:lstStyle/>
          <a:p>
            <a:r>
              <a:rPr lang="es-ES" sz="1001" b="1" dirty="0">
                <a:solidFill>
                  <a:schemeClr val="bg2">
                    <a:lumMod val="50000"/>
                  </a:schemeClr>
                </a:solidFill>
                <a:latin typeface="Catamaran"/>
              </a:rPr>
              <a:t>BOUNTY</a:t>
            </a:r>
          </a:p>
        </p:txBody>
      </p:sp>
      <p:sp>
        <p:nvSpPr>
          <p:cNvPr id="11" name="CuadroTexto 10">
            <a:extLst>
              <a:ext uri="{FF2B5EF4-FFF2-40B4-BE49-F238E27FC236}">
                <a16:creationId xmlns:a16="http://schemas.microsoft.com/office/drawing/2014/main" id="{9D1944B0-227D-4E1F-9FA5-AA3FB187F893}"/>
              </a:ext>
            </a:extLst>
          </p:cNvPr>
          <p:cNvSpPr txBox="1"/>
          <p:nvPr/>
        </p:nvSpPr>
        <p:spPr>
          <a:xfrm>
            <a:off x="9519539" y="2260307"/>
            <a:ext cx="2453061" cy="246349"/>
          </a:xfrm>
          <a:prstGeom prst="rect">
            <a:avLst/>
          </a:prstGeom>
          <a:noFill/>
        </p:spPr>
        <p:txBody>
          <a:bodyPr wrap="square" rtlCol="0">
            <a:spAutoFit/>
          </a:bodyPr>
          <a:lstStyle/>
          <a:p>
            <a:r>
              <a:rPr lang="es-ES" sz="1001" b="1" dirty="0">
                <a:solidFill>
                  <a:schemeClr val="bg2">
                    <a:lumMod val="50000"/>
                  </a:schemeClr>
                </a:solidFill>
                <a:latin typeface="Catamaran"/>
              </a:rPr>
              <a:t>BLOCKCHAIN</a:t>
            </a:r>
          </a:p>
        </p:txBody>
      </p:sp>
      <p:sp>
        <p:nvSpPr>
          <p:cNvPr id="12" name="CuadroTexto 11">
            <a:extLst>
              <a:ext uri="{FF2B5EF4-FFF2-40B4-BE49-F238E27FC236}">
                <a16:creationId xmlns:a16="http://schemas.microsoft.com/office/drawing/2014/main" id="{C819C726-96AA-4E0F-989B-72AD252A9823}"/>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Partners</a:t>
            </a:r>
            <a:r>
              <a:rPr lang="es-ES" sz="3200" b="1" dirty="0">
                <a:solidFill>
                  <a:schemeClr val="bg1"/>
                </a:solidFill>
              </a:rPr>
              <a:t> </a:t>
            </a:r>
          </a:p>
        </p:txBody>
      </p:sp>
      <p:pic>
        <p:nvPicPr>
          <p:cNvPr id="2" name="Imagen 1">
            <a:extLst>
              <a:ext uri="{FF2B5EF4-FFF2-40B4-BE49-F238E27FC236}">
                <a16:creationId xmlns:a16="http://schemas.microsoft.com/office/drawing/2014/main" id="{07FDAE59-29D8-4F32-98E2-65D1D2BFB79F}"/>
              </a:ext>
            </a:extLst>
          </p:cNvPr>
          <p:cNvPicPr>
            <a:picLocks noChangeAspect="1"/>
          </p:cNvPicPr>
          <p:nvPr/>
        </p:nvPicPr>
        <p:blipFill>
          <a:blip r:embed="rId7"/>
          <a:stretch>
            <a:fillRect/>
          </a:stretch>
        </p:blipFill>
        <p:spPr>
          <a:xfrm>
            <a:off x="11649409" y="5711850"/>
            <a:ext cx="542591" cy="1146147"/>
          </a:xfrm>
          <a:prstGeom prst="rect">
            <a:avLst/>
          </a:prstGeom>
        </p:spPr>
      </p:pic>
    </p:spTree>
    <p:extLst>
      <p:ext uri="{BB962C8B-B14F-4D97-AF65-F5344CB8AC3E}">
        <p14:creationId xmlns:p14="http://schemas.microsoft.com/office/powerpoint/2010/main" val="19396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ADEFD4E-D3D1-400F-8279-264AD18435E9}"/>
              </a:ext>
            </a:extLst>
          </p:cNvPr>
          <p:cNvSpPr>
            <a:spLocks noChangeArrowheads="1"/>
          </p:cNvSpPr>
          <p:nvPr/>
        </p:nvSpPr>
        <p:spPr bwMode="auto">
          <a:xfrm>
            <a:off x="505098" y="2430020"/>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s-ES" sz="1801"/>
          </a:p>
        </p:txBody>
      </p:sp>
      <p:pic>
        <p:nvPicPr>
          <p:cNvPr id="7" name="Imagen 6">
            <a:extLst>
              <a:ext uri="{FF2B5EF4-FFF2-40B4-BE49-F238E27FC236}">
                <a16:creationId xmlns:a16="http://schemas.microsoft.com/office/drawing/2014/main" id="{DCD6FB3C-8D74-4A6E-979B-4E6D18957BB6}"/>
              </a:ext>
            </a:extLst>
          </p:cNvPr>
          <p:cNvPicPr>
            <a:picLocks noChangeAspect="1"/>
          </p:cNvPicPr>
          <p:nvPr/>
        </p:nvPicPr>
        <p:blipFill>
          <a:blip r:embed="rId3"/>
          <a:stretch>
            <a:fillRect/>
          </a:stretch>
        </p:blipFill>
        <p:spPr>
          <a:xfrm>
            <a:off x="1432211" y="221662"/>
            <a:ext cx="4034946" cy="6268267"/>
          </a:xfrm>
          <a:prstGeom prst="rect">
            <a:avLst/>
          </a:prstGeom>
        </p:spPr>
      </p:pic>
      <p:sp>
        <p:nvSpPr>
          <p:cNvPr id="9" name="Rectángulo 8">
            <a:extLst>
              <a:ext uri="{FF2B5EF4-FFF2-40B4-BE49-F238E27FC236}">
                <a16:creationId xmlns:a16="http://schemas.microsoft.com/office/drawing/2014/main" id="{905E84C7-DB96-4AF7-88F6-17553C462FC6}"/>
              </a:ext>
            </a:extLst>
          </p:cNvPr>
          <p:cNvSpPr/>
          <p:nvPr/>
        </p:nvSpPr>
        <p:spPr>
          <a:xfrm>
            <a:off x="6096000" y="388346"/>
            <a:ext cx="5838686" cy="4231928"/>
          </a:xfrm>
          <a:prstGeom prst="rect">
            <a:avLst/>
          </a:prstGeom>
        </p:spPr>
        <p:txBody>
          <a:bodyPr wrap="square">
            <a:spAutoFit/>
          </a:bodyPr>
          <a:lstStyle/>
          <a:p>
            <a:r>
              <a:rPr lang="en-US" sz="1600" b="1" dirty="0">
                <a:latin typeface="Catamaran"/>
              </a:rPr>
              <a:t>Easy Feedback Token Whitelist:</a:t>
            </a:r>
          </a:p>
          <a:p>
            <a:pPr algn="ctr">
              <a:spcBef>
                <a:spcPts val="600"/>
              </a:spcBef>
            </a:pPr>
            <a:r>
              <a:rPr lang="es-ES" sz="1400" u="sng" dirty="0">
                <a:hlinkClick r:id="rId4">
                  <a:extLst>
                    <a:ext uri="{A12FA001-AC4F-418D-AE19-62706E023703}">
                      <ahyp:hlinkClr xmlns:ahyp="http://schemas.microsoft.com/office/drawing/2018/hyperlinkcolor" val="tx"/>
                    </a:ext>
                  </a:extLst>
                </a:hlinkClick>
              </a:rPr>
              <a:t>https://www.easyfeedbacktoken.io/whitelist_en/</a:t>
            </a:r>
            <a:endParaRPr lang="en-US" sz="1400" u="sng" dirty="0">
              <a:latin typeface="Catamaran"/>
            </a:endParaRPr>
          </a:p>
          <a:p>
            <a:pPr algn="ctr">
              <a:spcBef>
                <a:spcPts val="600"/>
              </a:spcBef>
            </a:pPr>
            <a:r>
              <a:rPr lang="en-US" sz="1400" i="1" dirty="0">
                <a:solidFill>
                  <a:schemeClr val="accent6"/>
                </a:solidFill>
                <a:latin typeface="Catamaran"/>
              </a:rPr>
              <a:t>Register to have priority in the purchase and indicate </a:t>
            </a:r>
          </a:p>
          <a:p>
            <a:pPr algn="ctr"/>
            <a:r>
              <a:rPr lang="en-US" sz="1400" i="1" dirty="0">
                <a:solidFill>
                  <a:schemeClr val="accent6"/>
                </a:solidFill>
                <a:latin typeface="Catamaran"/>
              </a:rPr>
              <a:t>that you are interested in the Private sale Pre-IEO</a:t>
            </a:r>
            <a:endParaRPr lang="en-US" sz="1400" b="1" dirty="0">
              <a:latin typeface="Catamaran"/>
            </a:endParaRPr>
          </a:p>
          <a:p>
            <a:endParaRPr lang="en-US" sz="1600" b="1" dirty="0">
              <a:latin typeface="Catamaran"/>
            </a:endParaRPr>
          </a:p>
          <a:p>
            <a:endParaRPr lang="en-US" sz="1600" b="1" dirty="0">
              <a:latin typeface="Catamaran"/>
            </a:endParaRPr>
          </a:p>
          <a:p>
            <a:pPr defTabSz="1347788"/>
            <a:endParaRPr lang="en-US" sz="1400" b="1" dirty="0">
              <a:latin typeface="Catamaran"/>
            </a:endParaRPr>
          </a:p>
          <a:p>
            <a:pPr defTabSz="1347788"/>
            <a:endParaRPr lang="en-US" sz="1400" b="1" dirty="0">
              <a:latin typeface="Catamaran"/>
            </a:endParaRPr>
          </a:p>
          <a:p>
            <a:pPr defTabSz="1347788"/>
            <a:endParaRPr lang="en-US" sz="1600" b="1" dirty="0">
              <a:latin typeface="Catamaran"/>
            </a:endParaRPr>
          </a:p>
          <a:p>
            <a:pPr defTabSz="1347788"/>
            <a:r>
              <a:rPr lang="en-US" sz="1400" b="1" dirty="0">
                <a:latin typeface="Catamaran"/>
              </a:rPr>
              <a:t>Contact us:  	</a:t>
            </a:r>
            <a:r>
              <a:rPr lang="en-US" sz="1400" dirty="0">
                <a:latin typeface="Catamaran"/>
              </a:rPr>
              <a:t>	</a:t>
            </a:r>
          </a:p>
          <a:p>
            <a:pPr algn="ctr" defTabSz="1347788"/>
            <a:r>
              <a:rPr lang="en-US" sz="1400" dirty="0">
                <a:latin typeface="Catamaran"/>
              </a:rPr>
              <a:t>CEO. Honorio Ros</a:t>
            </a:r>
          </a:p>
          <a:p>
            <a:pPr algn="ctr" defTabSz="1347788"/>
            <a:r>
              <a:rPr lang="en-US" sz="1400" dirty="0">
                <a:latin typeface="Catamaran"/>
              </a:rPr>
              <a:t>@. hros@easyfeedback.com</a:t>
            </a:r>
          </a:p>
          <a:p>
            <a:endParaRPr lang="en-US" sz="1400" b="1" dirty="0">
              <a:latin typeface="Catamaran"/>
            </a:endParaRPr>
          </a:p>
          <a:p>
            <a:pPr defTabSz="1347788"/>
            <a:r>
              <a:rPr lang="en-US" sz="1400" b="1" dirty="0">
                <a:latin typeface="Catamaran"/>
              </a:rPr>
              <a:t>Follow us in:  	</a:t>
            </a:r>
          </a:p>
          <a:p>
            <a:pPr algn="ctr" defTabSz="1347788"/>
            <a:r>
              <a:rPr lang="es-ES" sz="1400" dirty="0">
                <a:latin typeface="Catamaran"/>
              </a:rPr>
              <a:t>www.EasyFeedbackToken.io</a:t>
            </a:r>
          </a:p>
          <a:p>
            <a:endParaRPr lang="en-US" sz="1400" dirty="0">
              <a:latin typeface="Catamaran"/>
            </a:endParaRPr>
          </a:p>
          <a:p>
            <a:pPr marL="450232"/>
            <a:r>
              <a:rPr lang="en-US" sz="1400" dirty="0">
                <a:solidFill>
                  <a:srgbClr val="000000"/>
                </a:solidFill>
                <a:latin typeface="Catamaran"/>
                <a:ea typeface="Times New Roman" panose="02020603050405020304" pitchFamily="18" charset="0"/>
                <a:cs typeface="Times New Roman" panose="02020603050405020304" pitchFamily="18" charset="0"/>
              </a:rPr>
              <a:t> </a:t>
            </a:r>
          </a:p>
          <a:p>
            <a:pPr defTabSz="914433" eaLnBrk="0" fontAlgn="base" hangingPunct="0">
              <a:spcBef>
                <a:spcPct val="0"/>
              </a:spcBef>
              <a:spcAft>
                <a:spcPct val="0"/>
              </a:spcAft>
            </a:pPr>
            <a:r>
              <a:rPr lang="en-GB" altLang="es-ES" sz="1400" b="1" dirty="0">
                <a:latin typeface="Catamaran"/>
                <a:ea typeface="Times New Roman" panose="02020603050405020304" pitchFamily="18" charset="0"/>
                <a:cs typeface="Calibri" panose="020F0502020204030204" pitchFamily="34" charset="0"/>
              </a:rPr>
              <a:t>We are in:</a:t>
            </a:r>
            <a:endParaRPr lang="es-ES" sz="1400" dirty="0">
              <a:solidFill>
                <a:srgbClr val="404040"/>
              </a:solidFill>
              <a:latin typeface="Catamaran"/>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CA689DF4-2CA3-4C9D-A6B2-6443CB1FEEFF}"/>
              </a:ext>
            </a:extLst>
          </p:cNvPr>
          <p:cNvPicPr>
            <a:picLocks noChangeAspect="1"/>
          </p:cNvPicPr>
          <p:nvPr/>
        </p:nvPicPr>
        <p:blipFill>
          <a:blip r:embed="rId5"/>
          <a:stretch>
            <a:fillRect/>
          </a:stretch>
        </p:blipFill>
        <p:spPr>
          <a:xfrm>
            <a:off x="6274805" y="5182035"/>
            <a:ext cx="2619416" cy="1343035"/>
          </a:xfrm>
          <a:prstGeom prst="rect">
            <a:avLst/>
          </a:prstGeom>
        </p:spPr>
      </p:pic>
      <p:pic>
        <p:nvPicPr>
          <p:cNvPr id="13" name="Imagen 12">
            <a:extLst>
              <a:ext uri="{FF2B5EF4-FFF2-40B4-BE49-F238E27FC236}">
                <a16:creationId xmlns:a16="http://schemas.microsoft.com/office/drawing/2014/main" id="{E3EA1D66-74F4-4194-8CEF-9418761FEA36}"/>
              </a:ext>
            </a:extLst>
          </p:cNvPr>
          <p:cNvPicPr>
            <a:picLocks noChangeAspect="1"/>
          </p:cNvPicPr>
          <p:nvPr/>
        </p:nvPicPr>
        <p:blipFill>
          <a:blip r:embed="rId6"/>
          <a:stretch>
            <a:fillRect/>
          </a:stretch>
        </p:blipFill>
        <p:spPr>
          <a:xfrm>
            <a:off x="9109924" y="5182034"/>
            <a:ext cx="2619416" cy="1343035"/>
          </a:xfrm>
          <a:prstGeom prst="rect">
            <a:avLst/>
          </a:prstGeom>
        </p:spPr>
      </p:pic>
      <p:sp>
        <p:nvSpPr>
          <p:cNvPr id="15" name="Rectángulo 14">
            <a:extLst>
              <a:ext uri="{FF2B5EF4-FFF2-40B4-BE49-F238E27FC236}">
                <a16:creationId xmlns:a16="http://schemas.microsoft.com/office/drawing/2014/main" id="{CA66F4C3-E550-4638-91E6-AC8133C88F00}"/>
              </a:ext>
            </a:extLst>
          </p:cNvPr>
          <p:cNvSpPr/>
          <p:nvPr/>
        </p:nvSpPr>
        <p:spPr>
          <a:xfrm>
            <a:off x="9333081" y="4555207"/>
            <a:ext cx="2173102" cy="646331"/>
          </a:xfrm>
          <a:prstGeom prst="rect">
            <a:avLst/>
          </a:prstGeom>
        </p:spPr>
        <p:txBody>
          <a:bodyPr wrap="square">
            <a:spAutoFit/>
          </a:bodyPr>
          <a:lstStyle/>
          <a:p>
            <a:pPr algn="ctr"/>
            <a:r>
              <a:rPr lang="fi-FI" sz="1200" dirty="0"/>
              <a:t>C/ Harju maakond, Tallinn, Lasnamäe linnaosa, </a:t>
            </a:r>
          </a:p>
          <a:p>
            <a:pPr algn="ctr"/>
            <a:r>
              <a:rPr lang="fi-FI" sz="1200" dirty="0"/>
              <a:t>Majaka tn 26, 11412 Estonia</a:t>
            </a:r>
            <a:endParaRPr lang="es-ES" sz="1200" dirty="0">
              <a:solidFill>
                <a:srgbClr val="404040"/>
              </a:solidFill>
              <a:latin typeface="Catamaran"/>
              <a:ea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id="{4B245840-1465-4434-B766-73E470214344}"/>
              </a:ext>
            </a:extLst>
          </p:cNvPr>
          <p:cNvSpPr/>
          <p:nvPr/>
        </p:nvSpPr>
        <p:spPr>
          <a:xfrm>
            <a:off x="6361939" y="4564733"/>
            <a:ext cx="2373127" cy="646331"/>
          </a:xfrm>
          <a:prstGeom prst="rect">
            <a:avLst/>
          </a:prstGeom>
        </p:spPr>
        <p:txBody>
          <a:bodyPr wrap="square">
            <a:spAutoFit/>
          </a:bodyPr>
          <a:lstStyle/>
          <a:p>
            <a:pPr algn="ctr" defTabSz="914433" eaLnBrk="0" fontAlgn="base" hangingPunct="0">
              <a:spcBef>
                <a:spcPct val="0"/>
              </a:spcBef>
              <a:spcAft>
                <a:spcPct val="0"/>
              </a:spcAft>
            </a:pPr>
            <a:r>
              <a:rPr lang="en-US" altLang="es-ES" sz="1200" dirty="0">
                <a:latin typeface="Calibri" panose="020F0502020204030204" pitchFamily="34" charset="0"/>
                <a:ea typeface="Times New Roman" panose="02020603050405020304" pitchFamily="18" charset="0"/>
                <a:cs typeface="Calibri" panose="020F0502020204030204" pitchFamily="34" charset="0"/>
              </a:rPr>
              <a:t>Polígono industrial </a:t>
            </a:r>
            <a:r>
              <a:rPr lang="en-US" altLang="es-ES" sz="1200" dirty="0" err="1">
                <a:latin typeface="Calibri" panose="020F0502020204030204" pitchFamily="34" charset="0"/>
                <a:ea typeface="Times New Roman" panose="02020603050405020304" pitchFamily="18" charset="0"/>
                <a:cs typeface="Calibri" panose="020F0502020204030204" pitchFamily="34" charset="0"/>
              </a:rPr>
              <a:t>Mutilva</a:t>
            </a:r>
            <a:r>
              <a:rPr lang="en-US" altLang="es-ES" sz="1200" dirty="0">
                <a:latin typeface="Calibri" panose="020F0502020204030204" pitchFamily="34" charset="0"/>
                <a:ea typeface="Times New Roman" panose="02020603050405020304" pitchFamily="18" charset="0"/>
                <a:cs typeface="Calibri" panose="020F0502020204030204" pitchFamily="34" charset="0"/>
              </a:rPr>
              <a:t> </a:t>
            </a:r>
            <a:r>
              <a:rPr lang="en-US" altLang="es-ES" sz="1200" dirty="0" err="1">
                <a:latin typeface="Calibri" panose="020F0502020204030204" pitchFamily="34" charset="0"/>
                <a:ea typeface="Times New Roman" panose="02020603050405020304" pitchFamily="18" charset="0"/>
                <a:cs typeface="Calibri" panose="020F0502020204030204" pitchFamily="34" charset="0"/>
              </a:rPr>
              <a:t>baja</a:t>
            </a:r>
            <a:r>
              <a:rPr lang="en-US" altLang="es-ES" sz="1200" dirty="0">
                <a:latin typeface="Calibri" panose="020F0502020204030204" pitchFamily="34" charset="0"/>
                <a:ea typeface="Times New Roman" panose="02020603050405020304" pitchFamily="18" charset="0"/>
                <a:cs typeface="Calibri" panose="020F0502020204030204" pitchFamily="34" charset="0"/>
              </a:rPr>
              <a:t>, Calle V 26 </a:t>
            </a:r>
            <a:r>
              <a:rPr lang="en-US" altLang="es-ES" sz="1200" dirty="0" err="1">
                <a:latin typeface="Calibri" panose="020F0502020204030204" pitchFamily="34" charset="0"/>
                <a:ea typeface="Times New Roman" panose="02020603050405020304" pitchFamily="18" charset="0"/>
                <a:cs typeface="Calibri" panose="020F0502020204030204" pitchFamily="34" charset="0"/>
              </a:rPr>
              <a:t>Mutilva</a:t>
            </a:r>
            <a:r>
              <a:rPr lang="en-US" altLang="es-ES" sz="1200" dirty="0">
                <a:latin typeface="Calibri" panose="020F0502020204030204" pitchFamily="34" charset="0"/>
                <a:ea typeface="Times New Roman" panose="02020603050405020304" pitchFamily="18" charset="0"/>
                <a:cs typeface="Calibri" panose="020F0502020204030204" pitchFamily="34" charset="0"/>
              </a:rPr>
              <a:t> Baja 31192 Navarra, Spain</a:t>
            </a:r>
            <a:endParaRPr lang="es-ES" sz="1200" dirty="0">
              <a:solidFill>
                <a:srgbClr val="404040"/>
              </a:solidFill>
              <a:latin typeface="Catamaran"/>
              <a:ea typeface="Times New Roman" panose="02020603050405020304" pitchFamily="18" charset="0"/>
              <a:cs typeface="Times New Roman" panose="02020603050405020304" pitchFamily="18" charset="0"/>
            </a:endParaRPr>
          </a:p>
        </p:txBody>
      </p:sp>
      <p:grpSp>
        <p:nvGrpSpPr>
          <p:cNvPr id="2" name="Grupo 1">
            <a:extLst>
              <a:ext uri="{FF2B5EF4-FFF2-40B4-BE49-F238E27FC236}">
                <a16:creationId xmlns:a16="http://schemas.microsoft.com/office/drawing/2014/main" id="{13FA3C0E-1C9D-4447-96CD-128835EE4C7D}"/>
              </a:ext>
            </a:extLst>
          </p:cNvPr>
          <p:cNvGrpSpPr>
            <a:grpSpLocks noChangeAspect="1"/>
          </p:cNvGrpSpPr>
          <p:nvPr/>
        </p:nvGrpSpPr>
        <p:grpSpPr>
          <a:xfrm>
            <a:off x="7931067" y="3920829"/>
            <a:ext cx="2168552" cy="251296"/>
            <a:chOff x="6834341" y="186971"/>
            <a:chExt cx="3317133" cy="384396"/>
          </a:xfrm>
        </p:grpSpPr>
        <p:pic>
          <p:nvPicPr>
            <p:cNvPr id="14" name="Imagen 13">
              <a:extLst>
                <a:ext uri="{FF2B5EF4-FFF2-40B4-BE49-F238E27FC236}">
                  <a16:creationId xmlns:a16="http://schemas.microsoft.com/office/drawing/2014/main" id="{B7BA0CDA-E257-419B-8DD7-752848550973}"/>
                </a:ext>
              </a:extLst>
            </p:cNvPr>
            <p:cNvPicPr>
              <a:picLocks noChangeAspect="1"/>
            </p:cNvPicPr>
            <p:nvPr/>
          </p:nvPicPr>
          <p:blipFill rotWithShape="1">
            <a:blip r:embed="rId7"/>
            <a:srcRect l="3361" t="2332"/>
            <a:stretch/>
          </p:blipFill>
          <p:spPr>
            <a:xfrm>
              <a:off x="8671899" y="187244"/>
              <a:ext cx="1479575" cy="384123"/>
            </a:xfrm>
            <a:prstGeom prst="rect">
              <a:avLst/>
            </a:prstGeom>
          </p:spPr>
        </p:pic>
        <p:pic>
          <p:nvPicPr>
            <p:cNvPr id="17" name="Imagen 16">
              <a:extLst>
                <a:ext uri="{FF2B5EF4-FFF2-40B4-BE49-F238E27FC236}">
                  <a16:creationId xmlns:a16="http://schemas.microsoft.com/office/drawing/2014/main" id="{ECC9D5C5-75A5-4C47-B175-E3CE5B3A8056}"/>
                </a:ext>
              </a:extLst>
            </p:cNvPr>
            <p:cNvPicPr>
              <a:picLocks noChangeAspect="1"/>
            </p:cNvPicPr>
            <p:nvPr/>
          </p:nvPicPr>
          <p:blipFill rotWithShape="1">
            <a:blip r:embed="rId8"/>
            <a:srcRect t="1055" b="4646"/>
            <a:stretch/>
          </p:blipFill>
          <p:spPr>
            <a:xfrm>
              <a:off x="6834341" y="186971"/>
              <a:ext cx="1861123" cy="384123"/>
            </a:xfrm>
            <a:prstGeom prst="rect">
              <a:avLst/>
            </a:prstGeom>
          </p:spPr>
        </p:pic>
      </p:grpSp>
      <p:pic>
        <p:nvPicPr>
          <p:cNvPr id="3" name="Imagen 2">
            <a:extLst>
              <a:ext uri="{FF2B5EF4-FFF2-40B4-BE49-F238E27FC236}">
                <a16:creationId xmlns:a16="http://schemas.microsoft.com/office/drawing/2014/main" id="{E125461F-8E74-4A46-977D-8D45CC505BFF}"/>
              </a:ext>
            </a:extLst>
          </p:cNvPr>
          <p:cNvPicPr>
            <a:picLocks noChangeAspect="1"/>
          </p:cNvPicPr>
          <p:nvPr/>
        </p:nvPicPr>
        <p:blipFill>
          <a:blip r:embed="rId9"/>
          <a:stretch>
            <a:fillRect/>
          </a:stretch>
        </p:blipFill>
        <p:spPr>
          <a:xfrm>
            <a:off x="8417524" y="1480067"/>
            <a:ext cx="1080000" cy="1080000"/>
          </a:xfrm>
          <a:prstGeom prst="rect">
            <a:avLst/>
          </a:prstGeom>
        </p:spPr>
      </p:pic>
    </p:spTree>
    <p:extLst>
      <p:ext uri="{BB962C8B-B14F-4D97-AF65-F5344CB8AC3E}">
        <p14:creationId xmlns:p14="http://schemas.microsoft.com/office/powerpoint/2010/main" val="339200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15F2A21-8103-4733-B57A-CC925B7DFB13}"/>
              </a:ext>
            </a:extLst>
          </p:cNvPr>
          <p:cNvPicPr>
            <a:picLocks noChangeAspect="1"/>
          </p:cNvPicPr>
          <p:nvPr/>
        </p:nvPicPr>
        <p:blipFill>
          <a:blip r:embed="rId2"/>
          <a:stretch>
            <a:fillRect/>
          </a:stretch>
        </p:blipFill>
        <p:spPr>
          <a:xfrm rot="16200000">
            <a:off x="3234176" y="-1417056"/>
            <a:ext cx="6884773" cy="9744286"/>
          </a:xfrm>
          <a:prstGeom prst="rect">
            <a:avLst/>
          </a:prstGeom>
        </p:spPr>
      </p:pic>
      <p:sp>
        <p:nvSpPr>
          <p:cNvPr id="5" name="CuadroTexto 4">
            <a:extLst>
              <a:ext uri="{FF2B5EF4-FFF2-40B4-BE49-F238E27FC236}">
                <a16:creationId xmlns:a16="http://schemas.microsoft.com/office/drawing/2014/main" id="{B9811BE2-E77B-450B-9AFC-76C66C564F69}"/>
              </a:ext>
            </a:extLst>
          </p:cNvPr>
          <p:cNvSpPr txBox="1"/>
          <p:nvPr/>
        </p:nvSpPr>
        <p:spPr>
          <a:xfrm rot="16200000">
            <a:off x="-3136613" y="3136613"/>
            <a:ext cx="6858003"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Anexed</a:t>
            </a:r>
            <a:r>
              <a:rPr lang="es-ES" sz="3200" b="1" dirty="0">
                <a:solidFill>
                  <a:schemeClr val="bg1"/>
                </a:solidFill>
              </a:rPr>
              <a:t>: </a:t>
            </a:r>
            <a:r>
              <a:rPr lang="es-ES" sz="3200" b="1" dirty="0" err="1">
                <a:solidFill>
                  <a:schemeClr val="bg1"/>
                </a:solidFill>
              </a:rPr>
              <a:t>Proof</a:t>
            </a:r>
            <a:r>
              <a:rPr lang="es-ES" sz="3200" b="1" dirty="0">
                <a:solidFill>
                  <a:schemeClr val="bg1"/>
                </a:solidFill>
              </a:rPr>
              <a:t> of </a:t>
            </a:r>
            <a:r>
              <a:rPr lang="es-ES" sz="3200" b="1" dirty="0" err="1">
                <a:solidFill>
                  <a:schemeClr val="bg1"/>
                </a:solidFill>
              </a:rPr>
              <a:t>feedback</a:t>
            </a:r>
            <a:endParaRPr lang="es-ES" sz="3200" b="1" dirty="0">
              <a:solidFill>
                <a:schemeClr val="bg1"/>
              </a:solidFill>
            </a:endParaRPr>
          </a:p>
        </p:txBody>
      </p:sp>
      <p:sp>
        <p:nvSpPr>
          <p:cNvPr id="7" name="CuadroTexto 6">
            <a:extLst>
              <a:ext uri="{FF2B5EF4-FFF2-40B4-BE49-F238E27FC236}">
                <a16:creationId xmlns:a16="http://schemas.microsoft.com/office/drawing/2014/main" id="{214F3249-F6E8-4EE0-9C91-9FC098486B44}"/>
              </a:ext>
            </a:extLst>
          </p:cNvPr>
          <p:cNvSpPr txBox="1"/>
          <p:nvPr/>
        </p:nvSpPr>
        <p:spPr>
          <a:xfrm rot="16200000">
            <a:off x="-1329527" y="3013502"/>
            <a:ext cx="5238750" cy="830997"/>
          </a:xfrm>
          <a:prstGeom prst="rect">
            <a:avLst/>
          </a:prstGeom>
          <a:noFill/>
        </p:spPr>
        <p:txBody>
          <a:bodyPr wrap="square" rtlCol="0">
            <a:spAutoFit/>
          </a:bodyPr>
          <a:lstStyle/>
          <a:p>
            <a:pPr algn="ctr"/>
            <a:r>
              <a:rPr lang="en-US" b="1" dirty="0">
                <a:latin typeface="Catamaran"/>
              </a:rPr>
              <a:t>Award of EFTs to users and internal validator node</a:t>
            </a:r>
          </a:p>
          <a:p>
            <a:pPr algn="ctr"/>
            <a:r>
              <a:rPr lang="en-US" sz="1200" dirty="0">
                <a:latin typeface="Catamaran"/>
              </a:rPr>
              <a:t>Page 40 of the white paper </a:t>
            </a:r>
            <a:endParaRPr lang="es-ES" sz="1200" dirty="0">
              <a:latin typeface="Catamaran"/>
            </a:endParaRPr>
          </a:p>
          <a:p>
            <a:pPr algn="ctr"/>
            <a:endParaRPr lang="es-ES" dirty="0">
              <a:latin typeface="Catamaran"/>
            </a:endParaRPr>
          </a:p>
        </p:txBody>
      </p:sp>
    </p:spTree>
    <p:extLst>
      <p:ext uri="{BB962C8B-B14F-4D97-AF65-F5344CB8AC3E}">
        <p14:creationId xmlns:p14="http://schemas.microsoft.com/office/powerpoint/2010/main" val="323686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A9B1A3-8F4B-4A66-A979-944739D494DB}"/>
              </a:ext>
            </a:extLst>
          </p:cNvPr>
          <p:cNvPicPr>
            <a:picLocks noChangeAspect="1"/>
          </p:cNvPicPr>
          <p:nvPr/>
        </p:nvPicPr>
        <p:blipFill rotWithShape="1">
          <a:blip r:embed="rId2"/>
          <a:srcRect b="3158"/>
          <a:stretch/>
        </p:blipFill>
        <p:spPr>
          <a:xfrm>
            <a:off x="1530437" y="216578"/>
            <a:ext cx="4273438" cy="6641424"/>
          </a:xfrm>
          <a:prstGeom prst="rect">
            <a:avLst/>
          </a:prstGeom>
        </p:spPr>
      </p:pic>
      <p:sp>
        <p:nvSpPr>
          <p:cNvPr id="6" name="Rectángulo 5">
            <a:extLst>
              <a:ext uri="{FF2B5EF4-FFF2-40B4-BE49-F238E27FC236}">
                <a16:creationId xmlns:a16="http://schemas.microsoft.com/office/drawing/2014/main" id="{F2C4B2D3-ED59-452D-A4F8-DEA6023F2A6B}"/>
              </a:ext>
            </a:extLst>
          </p:cNvPr>
          <p:cNvSpPr/>
          <p:nvPr/>
        </p:nvSpPr>
        <p:spPr>
          <a:xfrm>
            <a:off x="6862308" y="3320806"/>
            <a:ext cx="4273440" cy="1200585"/>
          </a:xfrm>
          <a:prstGeom prst="rect">
            <a:avLst/>
          </a:prstGeom>
        </p:spPr>
        <p:txBody>
          <a:bodyPr wrap="square">
            <a:spAutoFit/>
          </a:bodyPr>
          <a:lstStyle/>
          <a:p>
            <a:pPr algn="ctr">
              <a:spcBef>
                <a:spcPts val="601"/>
              </a:spcBef>
            </a:pPr>
            <a:r>
              <a:rPr lang="en-GB" sz="2000" b="1" dirty="0">
                <a:latin typeface="Catamaran"/>
                <a:ea typeface="Times New Roman" panose="02020603050405020304" pitchFamily="18" charset="0"/>
                <a:cs typeface="Microsoft New Tai Lue" panose="020B0502040204020203" pitchFamily="34" charset="0"/>
              </a:rPr>
              <a:t>“Easy Feedback Token”</a:t>
            </a:r>
            <a:endParaRPr lang="es-ES" sz="2000" dirty="0">
              <a:latin typeface="Catamaran"/>
              <a:ea typeface="Times New Roman" panose="02020603050405020304" pitchFamily="18" charset="0"/>
            </a:endParaRPr>
          </a:p>
          <a:p>
            <a:pPr algn="ctr">
              <a:spcBef>
                <a:spcPts val="1200"/>
              </a:spcBef>
            </a:pPr>
            <a:r>
              <a:rPr lang="en-GB" sz="1001" b="1" dirty="0">
                <a:latin typeface="Catamaran"/>
                <a:ea typeface="Times New Roman" panose="02020603050405020304" pitchFamily="18" charset="0"/>
                <a:cs typeface="Microsoft New Tai Lue" panose="020B0502040204020203" pitchFamily="34" charset="0"/>
              </a:rPr>
              <a:t>July 2019 Version 2.8</a:t>
            </a:r>
          </a:p>
          <a:p>
            <a:pPr algn="ctr">
              <a:spcBef>
                <a:spcPts val="1200"/>
              </a:spcBef>
            </a:pPr>
            <a:r>
              <a:rPr lang="es-ES" sz="1401" b="1" dirty="0">
                <a:latin typeface="Catamaran"/>
              </a:rPr>
              <a:t>www.EasyFeedbackToken.io</a:t>
            </a:r>
          </a:p>
          <a:p>
            <a:pPr marL="450232" algn="just"/>
            <a:r>
              <a:rPr lang="en-US" sz="800" dirty="0">
                <a:solidFill>
                  <a:srgbClr val="000000"/>
                </a:solidFill>
                <a:latin typeface="Catamaran"/>
                <a:ea typeface="Times New Roman" panose="02020603050405020304" pitchFamily="18" charset="0"/>
                <a:cs typeface="Times New Roman" panose="02020603050405020304" pitchFamily="18" charset="0"/>
              </a:rPr>
              <a:t> </a:t>
            </a:r>
            <a:endParaRPr lang="es-ES" sz="800" dirty="0">
              <a:solidFill>
                <a:srgbClr val="404040"/>
              </a:solidFill>
              <a:latin typeface="Catamaran"/>
              <a:ea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418F3BFC-8480-4417-A313-4EC5BE3F4E35}"/>
              </a:ext>
            </a:extLst>
          </p:cNvPr>
          <p:cNvSpPr txBox="1"/>
          <p:nvPr/>
        </p:nvSpPr>
        <p:spPr>
          <a:xfrm>
            <a:off x="6965318" y="4521135"/>
            <a:ext cx="4067422" cy="894732"/>
          </a:xfrm>
          <a:prstGeom prst="rect">
            <a:avLst/>
          </a:prstGeom>
          <a:noFill/>
        </p:spPr>
        <p:txBody>
          <a:bodyPr wrap="square" rtlCol="0">
            <a:spAutoFit/>
          </a:bodyPr>
          <a:lstStyle/>
          <a:p>
            <a:pPr algn="ctr">
              <a:lnSpc>
                <a:spcPct val="150000"/>
              </a:lnSpc>
            </a:pPr>
            <a:r>
              <a:rPr lang="en-GB" sz="1200" dirty="0">
                <a:latin typeface="Catamaran"/>
              </a:rPr>
              <a:t>Thank you for the time you are going to devote to studying our project. We hope to get your confidence.</a:t>
            </a:r>
          </a:p>
          <a:p>
            <a:pPr algn="ctr">
              <a:lnSpc>
                <a:spcPct val="150000"/>
              </a:lnSpc>
            </a:pPr>
            <a:r>
              <a:rPr lang="en-GB" sz="1200" dirty="0">
                <a:latin typeface="Catamaran"/>
              </a:rPr>
              <a:t>Easy Feedback Token Team</a:t>
            </a:r>
            <a:endParaRPr lang="es-ES" sz="1200" dirty="0">
              <a:latin typeface="Catamaran"/>
            </a:endParaRPr>
          </a:p>
        </p:txBody>
      </p:sp>
    </p:spTree>
    <p:extLst>
      <p:ext uri="{BB962C8B-B14F-4D97-AF65-F5344CB8AC3E}">
        <p14:creationId xmlns:p14="http://schemas.microsoft.com/office/powerpoint/2010/main" val="197608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C43DF83-84C4-419C-ADBD-EBC7D005D18A}"/>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latin typeface="Catamaran"/>
              </a:rPr>
              <a:t>The</a:t>
            </a:r>
            <a:r>
              <a:rPr lang="es-ES" sz="3200" b="1" dirty="0">
                <a:solidFill>
                  <a:schemeClr val="bg1"/>
                </a:solidFill>
                <a:latin typeface="Catamaran"/>
              </a:rPr>
              <a:t> </a:t>
            </a:r>
            <a:r>
              <a:rPr lang="es-ES" sz="3200" b="1" dirty="0" err="1">
                <a:solidFill>
                  <a:schemeClr val="bg1"/>
                </a:solidFill>
                <a:latin typeface="Catamaran"/>
              </a:rPr>
              <a:t>problem</a:t>
            </a:r>
            <a:endParaRPr lang="es-ES" sz="3200" b="1" dirty="0">
              <a:solidFill>
                <a:schemeClr val="bg1"/>
              </a:solidFill>
              <a:latin typeface="Catamaran"/>
            </a:endParaRPr>
          </a:p>
        </p:txBody>
      </p:sp>
      <p:sp>
        <p:nvSpPr>
          <p:cNvPr id="2" name="CuadroTexto 1">
            <a:extLst>
              <a:ext uri="{FF2B5EF4-FFF2-40B4-BE49-F238E27FC236}">
                <a16:creationId xmlns:a16="http://schemas.microsoft.com/office/drawing/2014/main" id="{76885F01-81E4-4BAD-A6BF-8F1F18BB47AC}"/>
              </a:ext>
            </a:extLst>
          </p:cNvPr>
          <p:cNvSpPr txBox="1"/>
          <p:nvPr/>
        </p:nvSpPr>
        <p:spPr>
          <a:xfrm>
            <a:off x="0" y="984292"/>
            <a:ext cx="12192000" cy="1210588"/>
          </a:xfrm>
          <a:prstGeom prst="rect">
            <a:avLst/>
          </a:prstGeom>
          <a:noFill/>
        </p:spPr>
        <p:txBody>
          <a:bodyPr wrap="square" rtlCol="0">
            <a:spAutoFit/>
          </a:bodyPr>
          <a:lstStyle/>
          <a:p>
            <a:pPr algn="ctr">
              <a:lnSpc>
                <a:spcPts val="2800"/>
              </a:lnSpc>
            </a:pPr>
            <a:r>
              <a:rPr lang="en-US" b="1" dirty="0">
                <a:solidFill>
                  <a:schemeClr val="accent6"/>
                </a:solidFill>
                <a:latin typeface="Catamaran"/>
              </a:rPr>
              <a:t>Companies need to control the bad experiences they have offered their clients </a:t>
            </a:r>
          </a:p>
          <a:p>
            <a:pPr algn="ctr">
              <a:lnSpc>
                <a:spcPts val="2800"/>
              </a:lnSpc>
            </a:pPr>
            <a:r>
              <a:rPr lang="en-US" b="1" dirty="0">
                <a:solidFill>
                  <a:schemeClr val="accent6"/>
                </a:solidFill>
                <a:latin typeface="Catamaran"/>
              </a:rPr>
              <a:t>and receive ideas to improve their products and services.</a:t>
            </a:r>
          </a:p>
          <a:p>
            <a:pPr marL="447675" algn="ctr">
              <a:spcBef>
                <a:spcPts val="1200"/>
              </a:spcBef>
              <a:spcAft>
                <a:spcPts val="600"/>
              </a:spcAft>
            </a:pPr>
            <a:r>
              <a:rPr lang="en-GB" sz="1600" dirty="0">
                <a:solidFill>
                  <a:schemeClr val="tx1">
                    <a:lumMod val="85000"/>
                    <a:lumOff val="15000"/>
                  </a:schemeClr>
                </a:solidFill>
                <a:latin typeface="Catamaran"/>
              </a:rPr>
              <a:t>This need arises because they have problems to</a:t>
            </a:r>
            <a:r>
              <a:rPr lang="en-GB" sz="1400" dirty="0">
                <a:solidFill>
                  <a:schemeClr val="tx1">
                    <a:lumMod val="85000"/>
                    <a:lumOff val="15000"/>
                  </a:schemeClr>
                </a:solidFill>
                <a:latin typeface="Catamaran"/>
              </a:rPr>
              <a:t>:</a:t>
            </a:r>
            <a:endParaRPr lang="es-ES" sz="1400" dirty="0">
              <a:solidFill>
                <a:schemeClr val="tx1">
                  <a:lumMod val="85000"/>
                  <a:lumOff val="15000"/>
                </a:schemeClr>
              </a:solidFill>
              <a:latin typeface="Catamaran"/>
            </a:endParaRPr>
          </a:p>
        </p:txBody>
      </p:sp>
      <p:pic>
        <p:nvPicPr>
          <p:cNvPr id="6" name="Imagen 5">
            <a:extLst>
              <a:ext uri="{FF2B5EF4-FFF2-40B4-BE49-F238E27FC236}">
                <a16:creationId xmlns:a16="http://schemas.microsoft.com/office/drawing/2014/main" id="{15F7954E-1508-46E5-BAA2-F1875917BA73}"/>
              </a:ext>
            </a:extLst>
          </p:cNvPr>
          <p:cNvPicPr>
            <a:picLocks noChangeAspect="1"/>
          </p:cNvPicPr>
          <p:nvPr/>
        </p:nvPicPr>
        <p:blipFill>
          <a:blip r:embed="rId3"/>
          <a:stretch>
            <a:fillRect/>
          </a:stretch>
        </p:blipFill>
        <p:spPr>
          <a:xfrm rot="10800000">
            <a:off x="11651112" y="5711853"/>
            <a:ext cx="542590" cy="1146148"/>
          </a:xfrm>
          <a:prstGeom prst="rect">
            <a:avLst/>
          </a:prstGeom>
        </p:spPr>
      </p:pic>
      <p:sp>
        <p:nvSpPr>
          <p:cNvPr id="5" name="CuadroTexto 4">
            <a:extLst>
              <a:ext uri="{FF2B5EF4-FFF2-40B4-BE49-F238E27FC236}">
                <a16:creationId xmlns:a16="http://schemas.microsoft.com/office/drawing/2014/main" id="{68A68FE1-3E66-4A30-8B37-245955E37289}"/>
              </a:ext>
            </a:extLst>
          </p:cNvPr>
          <p:cNvSpPr txBox="1"/>
          <p:nvPr/>
        </p:nvSpPr>
        <p:spPr>
          <a:xfrm>
            <a:off x="159035" y="2594394"/>
            <a:ext cx="11868150" cy="4326184"/>
          </a:xfrm>
          <a:prstGeom prst="rect">
            <a:avLst/>
          </a:prstGeom>
          <a:noFill/>
        </p:spPr>
        <p:txBody>
          <a:bodyPr wrap="square" numCol="4" spcCol="108000" rtlCol="0">
            <a:spAutoFit/>
          </a:bodyPr>
          <a:lstStyle/>
          <a:p>
            <a:pPr marL="447675" indent="-95250">
              <a:spcBef>
                <a:spcPts val="1200"/>
              </a:spcBef>
            </a:pPr>
            <a:r>
              <a:rPr lang="en-GB" sz="1600" b="1" dirty="0">
                <a:solidFill>
                  <a:srgbClr val="777777"/>
                </a:solidFill>
                <a:latin typeface="Catamaran"/>
              </a:rPr>
              <a:t>1. Listening to their customers and identifying the dissatisfied ones </a:t>
            </a:r>
            <a:r>
              <a:rPr lang="en-GB" sz="1600" dirty="0">
                <a:solidFill>
                  <a:srgbClr val="777777"/>
                </a:solidFill>
                <a:latin typeface="Catamaran"/>
              </a:rPr>
              <a:t> </a:t>
            </a:r>
            <a:endParaRPr lang="es-ES" sz="1600" dirty="0">
              <a:solidFill>
                <a:srgbClr val="777777"/>
              </a:solidFill>
              <a:latin typeface="Catamaran"/>
            </a:endParaRPr>
          </a:p>
          <a:p>
            <a:pPr marL="447675" lvl="1" indent="-85725">
              <a:spcBef>
                <a:spcPts val="601"/>
              </a:spcBef>
            </a:pPr>
            <a:endParaRPr lang="en-GB" sz="1801" i="1" dirty="0">
              <a:solidFill>
                <a:srgbClr val="92D050"/>
              </a:solidFill>
              <a:latin typeface="Catamaran"/>
            </a:endParaRPr>
          </a:p>
          <a:p>
            <a:pPr marL="447675" lvl="1" indent="-85725">
              <a:spcBef>
                <a:spcPts val="601"/>
              </a:spcBef>
            </a:pPr>
            <a:endParaRPr lang="en-GB" sz="1801" i="1" dirty="0">
              <a:solidFill>
                <a:srgbClr val="92D050"/>
              </a:solidFill>
              <a:latin typeface="Catamaran"/>
            </a:endParaRPr>
          </a:p>
          <a:p>
            <a:pPr marL="447675" lvl="1" indent="-85725">
              <a:spcBef>
                <a:spcPts val="601"/>
              </a:spcBef>
            </a:pPr>
            <a:endParaRPr lang="en-GB" sz="1801" i="1" dirty="0">
              <a:solidFill>
                <a:srgbClr val="92D050"/>
              </a:solidFill>
              <a:latin typeface="Catamaran"/>
            </a:endParaRPr>
          </a:p>
          <a:p>
            <a:pPr marL="447675" lvl="1" indent="-85725">
              <a:spcBef>
                <a:spcPts val="601"/>
              </a:spcBef>
            </a:pPr>
            <a:endParaRPr lang="en-GB" sz="1801" i="1" dirty="0">
              <a:solidFill>
                <a:srgbClr val="92D050"/>
              </a:solidFill>
              <a:latin typeface="Catamaran"/>
            </a:endParaRPr>
          </a:p>
          <a:p>
            <a:pPr marL="447675" lvl="1" indent="-85725">
              <a:spcBef>
                <a:spcPts val="601"/>
              </a:spcBef>
            </a:pPr>
            <a:endParaRPr lang="en-GB" sz="1801" i="1" dirty="0">
              <a:solidFill>
                <a:srgbClr val="92D050"/>
              </a:solidFill>
              <a:latin typeface="Catamaran"/>
            </a:endParaRPr>
          </a:p>
          <a:p>
            <a:pPr marL="447675" lvl="1" indent="-85725">
              <a:spcBef>
                <a:spcPts val="601"/>
              </a:spcBef>
            </a:pPr>
            <a:r>
              <a:rPr lang="en-GB" sz="1801" i="1" dirty="0">
                <a:solidFill>
                  <a:schemeClr val="accent6"/>
                </a:solidFill>
                <a:latin typeface="Catamaran"/>
              </a:rPr>
              <a:t>“</a:t>
            </a:r>
            <a:r>
              <a:rPr lang="en-GB" sz="1401" i="1" dirty="0">
                <a:solidFill>
                  <a:schemeClr val="accent6"/>
                </a:solidFill>
                <a:latin typeface="Catamaran"/>
              </a:rPr>
              <a:t>A consumer who has had a negative experience with a company will tell an average of between 8 and 16 people</a:t>
            </a:r>
            <a:r>
              <a:rPr lang="en-GB" sz="1401" i="1" dirty="0">
                <a:solidFill>
                  <a:srgbClr val="92D050"/>
                </a:solidFill>
                <a:latin typeface="Catamaran"/>
              </a:rPr>
              <a:t>”</a:t>
            </a:r>
          </a:p>
          <a:p>
            <a:pPr lvl="1"/>
            <a:endParaRPr lang="es-ES" sz="1801" dirty="0">
              <a:latin typeface="Catamaran"/>
            </a:endParaRPr>
          </a:p>
          <a:p>
            <a:pPr marL="268288" lvl="1" indent="-85725">
              <a:spcBef>
                <a:spcPts val="1200"/>
              </a:spcBef>
            </a:pPr>
            <a:endParaRPr lang="en-US" sz="1600" b="1" dirty="0">
              <a:solidFill>
                <a:srgbClr val="777777"/>
              </a:solidFill>
              <a:latin typeface="Catamaran"/>
            </a:endParaRPr>
          </a:p>
          <a:p>
            <a:pPr marL="268288" lvl="1" indent="-85725">
              <a:spcBef>
                <a:spcPts val="1200"/>
              </a:spcBef>
            </a:pPr>
            <a:r>
              <a:rPr lang="en-US" sz="1600" b="1" dirty="0">
                <a:solidFill>
                  <a:srgbClr val="777777"/>
                </a:solidFill>
                <a:latin typeface="Catamaran"/>
              </a:rPr>
              <a:t>2. Managing and increasing their satisfaction and gaining their loyalty  </a:t>
            </a:r>
            <a:endParaRPr lang="es-ES" sz="1600" dirty="0">
              <a:solidFill>
                <a:srgbClr val="777777"/>
              </a:solidFill>
              <a:latin typeface="Catamaran"/>
            </a:endParaRPr>
          </a:p>
          <a:p>
            <a:pPr marL="361950" lvl="1">
              <a:spcBef>
                <a:spcPts val="601"/>
              </a:spcBef>
            </a:pPr>
            <a:endParaRPr lang="en-GB" sz="1401" i="1" dirty="0">
              <a:solidFill>
                <a:srgbClr val="92D050"/>
              </a:solidFill>
              <a:latin typeface="Catamaran"/>
            </a:endParaRPr>
          </a:p>
          <a:p>
            <a:pPr marL="361950" lvl="1">
              <a:spcBef>
                <a:spcPts val="601"/>
              </a:spcBef>
            </a:pPr>
            <a:endParaRPr lang="en-GB" sz="1401" i="1" dirty="0">
              <a:solidFill>
                <a:srgbClr val="92D050"/>
              </a:solidFill>
              <a:latin typeface="Catamaran"/>
            </a:endParaRPr>
          </a:p>
          <a:p>
            <a:pPr marL="361950" lvl="1">
              <a:spcBef>
                <a:spcPts val="601"/>
              </a:spcBef>
            </a:pPr>
            <a:endParaRPr lang="en-GB" sz="1401" i="1" dirty="0">
              <a:solidFill>
                <a:srgbClr val="92D050"/>
              </a:solidFill>
              <a:latin typeface="Catamaran"/>
            </a:endParaRPr>
          </a:p>
          <a:p>
            <a:pPr marL="361950" lvl="1">
              <a:spcBef>
                <a:spcPts val="601"/>
              </a:spcBef>
            </a:pPr>
            <a:endParaRPr lang="en-GB" sz="1401" i="1" dirty="0">
              <a:solidFill>
                <a:srgbClr val="92D050"/>
              </a:solidFill>
              <a:latin typeface="Catamaran"/>
            </a:endParaRPr>
          </a:p>
          <a:p>
            <a:pPr marL="361950" lvl="1">
              <a:spcBef>
                <a:spcPts val="601"/>
              </a:spcBef>
            </a:pPr>
            <a:endParaRPr lang="en-GB" sz="1401" i="1" dirty="0">
              <a:solidFill>
                <a:srgbClr val="92D050"/>
              </a:solidFill>
              <a:latin typeface="Catamaran"/>
            </a:endParaRPr>
          </a:p>
          <a:p>
            <a:pPr marL="361950" lvl="1">
              <a:spcBef>
                <a:spcPts val="601"/>
              </a:spcBef>
            </a:pPr>
            <a:endParaRPr lang="en-GB" sz="1401" i="1" dirty="0">
              <a:solidFill>
                <a:srgbClr val="92D050"/>
              </a:solidFill>
              <a:latin typeface="Catamaran"/>
            </a:endParaRPr>
          </a:p>
          <a:p>
            <a:pPr marL="361950" lvl="1">
              <a:spcBef>
                <a:spcPts val="601"/>
              </a:spcBef>
            </a:pPr>
            <a:r>
              <a:rPr lang="en-GB" sz="1401" i="1" dirty="0">
                <a:solidFill>
                  <a:schemeClr val="accent6"/>
                </a:solidFill>
                <a:latin typeface="Catamaran"/>
              </a:rPr>
              <a:t>“8 out of 10 consumers indicate that they would be willing to pay more if it means receiving a better service”</a:t>
            </a:r>
          </a:p>
          <a:p>
            <a:pPr marL="715990" lvl="1" indent="-258773">
              <a:spcBef>
                <a:spcPts val="1200"/>
              </a:spcBef>
            </a:pPr>
            <a:endParaRPr lang="en-GB" sz="1801" b="1" dirty="0">
              <a:solidFill>
                <a:srgbClr val="777777"/>
              </a:solidFill>
              <a:latin typeface="Catamaran"/>
            </a:endParaRPr>
          </a:p>
          <a:p>
            <a:pPr marL="266700" lvl="1" indent="-95250">
              <a:spcBef>
                <a:spcPts val="1200"/>
              </a:spcBef>
            </a:pPr>
            <a:endParaRPr lang="en-GB" sz="1600" b="1" dirty="0">
              <a:solidFill>
                <a:srgbClr val="777777"/>
              </a:solidFill>
              <a:latin typeface="Catamaran"/>
            </a:endParaRPr>
          </a:p>
          <a:p>
            <a:pPr marL="266700" lvl="1" indent="-95250">
              <a:spcBef>
                <a:spcPts val="1200"/>
              </a:spcBef>
            </a:pPr>
            <a:r>
              <a:rPr lang="en-GB" sz="1600" b="1" dirty="0">
                <a:solidFill>
                  <a:srgbClr val="777777"/>
                </a:solidFill>
                <a:latin typeface="Catamaran"/>
              </a:rPr>
              <a:t>3. Improving the customer´s services receiving from their employees </a:t>
            </a:r>
            <a:r>
              <a:rPr lang="en-GB" sz="1600" dirty="0">
                <a:solidFill>
                  <a:srgbClr val="777777"/>
                </a:solidFill>
                <a:latin typeface="Catamaran"/>
              </a:rPr>
              <a:t>in all touch points with the company</a:t>
            </a:r>
            <a:endParaRPr lang="es-ES" sz="1600" dirty="0">
              <a:solidFill>
                <a:srgbClr val="777777"/>
              </a:solidFill>
              <a:latin typeface="Catamaran"/>
            </a:endParaRPr>
          </a:p>
          <a:p>
            <a:pPr marL="361950" lvl="2">
              <a:spcBef>
                <a:spcPts val="601"/>
              </a:spcBef>
            </a:pPr>
            <a:endParaRPr lang="en-GB" sz="1401" i="1" dirty="0">
              <a:solidFill>
                <a:srgbClr val="92D050"/>
              </a:solidFill>
              <a:latin typeface="Catamaran"/>
            </a:endParaRPr>
          </a:p>
          <a:p>
            <a:pPr marL="361950" lvl="2">
              <a:spcBef>
                <a:spcPts val="601"/>
              </a:spcBef>
            </a:pPr>
            <a:endParaRPr lang="en-GB" sz="1401" i="1" dirty="0">
              <a:solidFill>
                <a:srgbClr val="92D050"/>
              </a:solidFill>
              <a:latin typeface="Catamaran"/>
            </a:endParaRPr>
          </a:p>
          <a:p>
            <a:pPr marL="361950" lvl="2">
              <a:spcBef>
                <a:spcPts val="601"/>
              </a:spcBef>
            </a:pPr>
            <a:endParaRPr lang="en-GB" sz="1401" i="1" dirty="0">
              <a:solidFill>
                <a:srgbClr val="92D050"/>
              </a:solidFill>
              <a:latin typeface="Catamaran"/>
            </a:endParaRPr>
          </a:p>
          <a:p>
            <a:pPr marL="361950" lvl="2">
              <a:spcBef>
                <a:spcPts val="601"/>
              </a:spcBef>
            </a:pPr>
            <a:endParaRPr lang="en-GB" sz="1401" i="1" dirty="0">
              <a:solidFill>
                <a:srgbClr val="92D050"/>
              </a:solidFill>
              <a:latin typeface="Catamaran"/>
            </a:endParaRPr>
          </a:p>
          <a:p>
            <a:pPr marL="361950" lvl="2">
              <a:spcBef>
                <a:spcPts val="601"/>
              </a:spcBef>
            </a:pPr>
            <a:endParaRPr lang="en-GB" sz="1401" i="1" dirty="0">
              <a:solidFill>
                <a:srgbClr val="92D050"/>
              </a:solidFill>
              <a:latin typeface="Catamaran"/>
            </a:endParaRPr>
          </a:p>
          <a:p>
            <a:pPr marL="361950" lvl="2">
              <a:spcBef>
                <a:spcPts val="601"/>
              </a:spcBef>
            </a:pPr>
            <a:r>
              <a:rPr lang="en-GB" sz="1401" i="1" dirty="0">
                <a:solidFill>
                  <a:schemeClr val="accent6"/>
                </a:solidFill>
                <a:latin typeface="Catamaran"/>
              </a:rPr>
              <a:t>"Two out of three consumers changed company for products or services as a result of a bad customer service experience”</a:t>
            </a:r>
          </a:p>
          <a:p>
            <a:pPr lvl="1">
              <a:spcBef>
                <a:spcPts val="1200"/>
              </a:spcBef>
            </a:pPr>
            <a:endParaRPr lang="en-GB" sz="1801" b="1" dirty="0">
              <a:solidFill>
                <a:srgbClr val="777777"/>
              </a:solidFill>
              <a:latin typeface="Catamaran"/>
            </a:endParaRPr>
          </a:p>
          <a:p>
            <a:pPr marL="361950" lvl="1" indent="-95250">
              <a:spcBef>
                <a:spcPts val="1200"/>
              </a:spcBef>
            </a:pPr>
            <a:endParaRPr lang="en-GB" sz="1600" b="1" dirty="0">
              <a:solidFill>
                <a:srgbClr val="777777"/>
              </a:solidFill>
              <a:latin typeface="Catamaran"/>
            </a:endParaRPr>
          </a:p>
          <a:p>
            <a:pPr marL="361950" lvl="1" indent="-95250">
              <a:spcBef>
                <a:spcPts val="1200"/>
              </a:spcBef>
            </a:pPr>
            <a:r>
              <a:rPr lang="en-GB" sz="1600" b="1" dirty="0">
                <a:solidFill>
                  <a:srgbClr val="777777"/>
                </a:solidFill>
                <a:latin typeface="Catamaran"/>
              </a:rPr>
              <a:t>4. Building trust and differentiating themselves from the competition to increase sales</a:t>
            </a:r>
            <a:r>
              <a:rPr lang="en-GB" sz="1600" dirty="0">
                <a:solidFill>
                  <a:srgbClr val="777777"/>
                </a:solidFill>
                <a:latin typeface="Catamaran"/>
              </a:rPr>
              <a:t>  </a:t>
            </a:r>
            <a:endParaRPr lang="es-ES" sz="1600" dirty="0">
              <a:solidFill>
                <a:srgbClr val="777777"/>
              </a:solidFill>
              <a:latin typeface="Catamaran"/>
            </a:endParaRPr>
          </a:p>
          <a:p>
            <a:pPr marL="266700" lvl="1">
              <a:spcBef>
                <a:spcPts val="601"/>
              </a:spcBef>
            </a:pPr>
            <a:endParaRPr lang="en-GB" sz="1401" i="1" dirty="0">
              <a:solidFill>
                <a:srgbClr val="92D050"/>
              </a:solidFill>
              <a:latin typeface="Catamaran"/>
            </a:endParaRPr>
          </a:p>
          <a:p>
            <a:pPr marL="266700" lvl="1">
              <a:spcBef>
                <a:spcPts val="601"/>
              </a:spcBef>
            </a:pPr>
            <a:endParaRPr lang="en-GB" sz="1401" i="1" dirty="0">
              <a:solidFill>
                <a:srgbClr val="92D050"/>
              </a:solidFill>
              <a:latin typeface="Catamaran"/>
            </a:endParaRPr>
          </a:p>
          <a:p>
            <a:pPr marL="266700" lvl="1">
              <a:spcBef>
                <a:spcPts val="601"/>
              </a:spcBef>
            </a:pPr>
            <a:endParaRPr lang="en-GB" sz="1401" i="1" dirty="0">
              <a:solidFill>
                <a:srgbClr val="92D050"/>
              </a:solidFill>
              <a:latin typeface="Catamaran"/>
            </a:endParaRPr>
          </a:p>
          <a:p>
            <a:pPr marL="266700" lvl="1">
              <a:spcBef>
                <a:spcPts val="601"/>
              </a:spcBef>
            </a:pPr>
            <a:endParaRPr lang="en-GB" sz="1401" i="1" dirty="0">
              <a:solidFill>
                <a:srgbClr val="92D050"/>
              </a:solidFill>
              <a:latin typeface="Catamaran"/>
            </a:endParaRPr>
          </a:p>
          <a:p>
            <a:pPr marL="266700" lvl="1">
              <a:spcBef>
                <a:spcPts val="601"/>
              </a:spcBef>
            </a:pPr>
            <a:endParaRPr lang="en-GB" sz="1401" i="1" dirty="0">
              <a:solidFill>
                <a:srgbClr val="92D050"/>
              </a:solidFill>
              <a:latin typeface="Catamaran"/>
            </a:endParaRPr>
          </a:p>
          <a:p>
            <a:pPr marL="266700" lvl="1">
              <a:spcBef>
                <a:spcPts val="601"/>
              </a:spcBef>
            </a:pPr>
            <a:r>
              <a:rPr lang="en-GB" sz="1401" i="1" dirty="0">
                <a:solidFill>
                  <a:schemeClr val="accent6"/>
                </a:solidFill>
                <a:latin typeface="Catamaran"/>
              </a:rPr>
              <a:t>"78% of online customers recommend a brand to their friends when they have received adequate customer service” </a:t>
            </a:r>
            <a:endParaRPr lang="es-ES" sz="1401" i="1" dirty="0">
              <a:solidFill>
                <a:schemeClr val="accent6"/>
              </a:solidFill>
              <a:latin typeface="Catamaran"/>
            </a:endParaRPr>
          </a:p>
          <a:p>
            <a:endParaRPr lang="es-ES" sz="1801" dirty="0">
              <a:latin typeface="Catamaran"/>
            </a:endParaRPr>
          </a:p>
        </p:txBody>
      </p:sp>
      <p:pic>
        <p:nvPicPr>
          <p:cNvPr id="7" name="Picture 4" descr="Resultado de imagen de customer reviews">
            <a:extLst>
              <a:ext uri="{FF2B5EF4-FFF2-40B4-BE49-F238E27FC236}">
                <a16:creationId xmlns:a16="http://schemas.microsoft.com/office/drawing/2014/main" id="{40FFDFBE-F1B2-42F0-9B27-45F0B874A27D}"/>
              </a:ext>
            </a:extLst>
          </p:cNvPr>
          <p:cNvPicPr>
            <a:picLocks noChangeAspect="1" noChangeArrowheads="1"/>
          </p:cNvPicPr>
          <p:nvPr/>
        </p:nvPicPr>
        <p:blipFill>
          <a:blip r:embed="rId4" cstate="print"/>
          <a:srcRect/>
          <a:stretch>
            <a:fillRect/>
          </a:stretch>
        </p:blipFill>
        <p:spPr bwMode="auto">
          <a:xfrm>
            <a:off x="4016725" y="4796018"/>
            <a:ext cx="524118" cy="110767"/>
          </a:xfrm>
          <a:prstGeom prst="rect">
            <a:avLst/>
          </a:prstGeom>
          <a:noFill/>
        </p:spPr>
      </p:pic>
      <p:pic>
        <p:nvPicPr>
          <p:cNvPr id="8" name="Picture 2" descr="Resultado de imagen de customer reviews negatives">
            <a:extLst>
              <a:ext uri="{FF2B5EF4-FFF2-40B4-BE49-F238E27FC236}">
                <a16:creationId xmlns:a16="http://schemas.microsoft.com/office/drawing/2014/main" id="{449FCA4C-0C43-4BB2-9FCA-4FF869055B61}"/>
              </a:ext>
            </a:extLst>
          </p:cNvPr>
          <p:cNvPicPr>
            <a:picLocks noChangeAspect="1" noChangeArrowheads="1"/>
          </p:cNvPicPr>
          <p:nvPr/>
        </p:nvPicPr>
        <p:blipFill>
          <a:blip r:embed="rId5" cstate="print"/>
          <a:srcRect l="2191" t="18023" r="82089" b="69634"/>
          <a:stretch>
            <a:fillRect/>
          </a:stretch>
        </p:blipFill>
        <p:spPr bwMode="auto">
          <a:xfrm>
            <a:off x="4673349" y="4798256"/>
            <a:ext cx="460354" cy="139846"/>
          </a:xfrm>
          <a:prstGeom prst="rect">
            <a:avLst/>
          </a:prstGeom>
          <a:noFill/>
        </p:spPr>
      </p:pic>
      <p:pic>
        <p:nvPicPr>
          <p:cNvPr id="9" name="Picture 2" descr="escucha-activa">
            <a:extLst>
              <a:ext uri="{FF2B5EF4-FFF2-40B4-BE49-F238E27FC236}">
                <a16:creationId xmlns:a16="http://schemas.microsoft.com/office/drawing/2014/main" id="{4B3099BC-DB6F-4674-98D4-F67E47ADFD30}"/>
              </a:ext>
            </a:extLst>
          </p:cNvPr>
          <p:cNvPicPr>
            <a:picLocks noChangeAspect="1" noChangeArrowheads="1"/>
          </p:cNvPicPr>
          <p:nvPr/>
        </p:nvPicPr>
        <p:blipFill>
          <a:blip r:embed="rId6" cstate="print"/>
          <a:srcRect t="12213" r="8097" b="16122"/>
          <a:stretch>
            <a:fillRect/>
          </a:stretch>
        </p:blipFill>
        <p:spPr bwMode="auto">
          <a:xfrm>
            <a:off x="3820118" y="3722436"/>
            <a:ext cx="1441450" cy="1035050"/>
          </a:xfrm>
          <a:prstGeom prst="rect">
            <a:avLst/>
          </a:prstGeom>
          <a:noFill/>
        </p:spPr>
      </p:pic>
      <p:pic>
        <p:nvPicPr>
          <p:cNvPr id="10" name="Picture 2" descr="por-tema-vinculacion-clientes">
            <a:extLst>
              <a:ext uri="{FF2B5EF4-FFF2-40B4-BE49-F238E27FC236}">
                <a16:creationId xmlns:a16="http://schemas.microsoft.com/office/drawing/2014/main" id="{ECDF7D51-CE58-4410-9D10-E43B28141675}"/>
              </a:ext>
            </a:extLst>
          </p:cNvPr>
          <p:cNvPicPr>
            <a:picLocks noChangeAspect="1" noChangeArrowheads="1"/>
          </p:cNvPicPr>
          <p:nvPr/>
        </p:nvPicPr>
        <p:blipFill>
          <a:blip r:embed="rId7" cstate="print"/>
          <a:srcRect t="7925" b="3019"/>
          <a:stretch>
            <a:fillRect/>
          </a:stretch>
        </p:blipFill>
        <p:spPr bwMode="auto">
          <a:xfrm>
            <a:off x="965595" y="3566868"/>
            <a:ext cx="1441450" cy="1395333"/>
          </a:xfrm>
          <a:prstGeom prst="rect">
            <a:avLst/>
          </a:prstGeom>
          <a:noFill/>
        </p:spPr>
      </p:pic>
      <p:pic>
        <p:nvPicPr>
          <p:cNvPr id="11" name="Picture 2" descr="control-de-empleados">
            <a:extLst>
              <a:ext uri="{FF2B5EF4-FFF2-40B4-BE49-F238E27FC236}">
                <a16:creationId xmlns:a16="http://schemas.microsoft.com/office/drawing/2014/main" id="{0585551A-0F7E-4693-8DE1-2C377B397A5A}"/>
              </a:ext>
            </a:extLst>
          </p:cNvPr>
          <p:cNvPicPr>
            <a:picLocks noChangeAspect="1" noChangeArrowheads="1"/>
          </p:cNvPicPr>
          <p:nvPr/>
        </p:nvPicPr>
        <p:blipFill>
          <a:blip r:embed="rId8" cstate="print"/>
          <a:srcRect t="3846" b="4722"/>
          <a:stretch>
            <a:fillRect/>
          </a:stretch>
        </p:blipFill>
        <p:spPr bwMode="auto">
          <a:xfrm>
            <a:off x="6871248" y="3744548"/>
            <a:ext cx="1546224" cy="1352550"/>
          </a:xfrm>
          <a:prstGeom prst="rect">
            <a:avLst/>
          </a:prstGeom>
          <a:noFill/>
        </p:spPr>
      </p:pic>
      <p:pic>
        <p:nvPicPr>
          <p:cNvPr id="12" name="Picture 2" descr="incrementar-las-ventas">
            <a:extLst>
              <a:ext uri="{FF2B5EF4-FFF2-40B4-BE49-F238E27FC236}">
                <a16:creationId xmlns:a16="http://schemas.microsoft.com/office/drawing/2014/main" id="{BB35B36F-6F31-429C-88FA-1C5FD1A3C9F8}"/>
              </a:ext>
            </a:extLst>
          </p:cNvPr>
          <p:cNvPicPr>
            <a:picLocks noChangeAspect="1" noChangeArrowheads="1"/>
          </p:cNvPicPr>
          <p:nvPr/>
        </p:nvPicPr>
        <p:blipFill>
          <a:blip r:embed="rId9" cstate="print"/>
          <a:srcRect t="23115" b="15917"/>
          <a:stretch>
            <a:fillRect/>
          </a:stretch>
        </p:blipFill>
        <p:spPr bwMode="auto">
          <a:xfrm>
            <a:off x="9713577" y="3995974"/>
            <a:ext cx="1660524" cy="1003300"/>
          </a:xfrm>
          <a:prstGeom prst="rect">
            <a:avLst/>
          </a:prstGeom>
          <a:noFill/>
        </p:spPr>
      </p:pic>
    </p:spTree>
    <p:extLst>
      <p:ext uri="{BB962C8B-B14F-4D97-AF65-F5344CB8AC3E}">
        <p14:creationId xmlns:p14="http://schemas.microsoft.com/office/powerpoint/2010/main" val="38106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6FE893-E7CB-4709-8811-E2F686013E76}"/>
              </a:ext>
            </a:extLst>
          </p:cNvPr>
          <p:cNvSpPr>
            <a:spLocks noGrp="1"/>
          </p:cNvSpPr>
          <p:nvPr>
            <p:ph idx="1"/>
          </p:nvPr>
        </p:nvSpPr>
        <p:spPr>
          <a:xfrm>
            <a:off x="2387950" y="3075898"/>
            <a:ext cx="9263162" cy="3562290"/>
          </a:xfrm>
        </p:spPr>
        <p:txBody>
          <a:bodyPr>
            <a:noAutofit/>
          </a:bodyPr>
          <a:lstStyle/>
          <a:p>
            <a:pPr marL="174625" indent="0">
              <a:lnSpc>
                <a:spcPts val="1900"/>
              </a:lnSpc>
              <a:spcBef>
                <a:spcPts val="3001"/>
              </a:spcBef>
              <a:buNone/>
            </a:pPr>
            <a:r>
              <a:rPr lang="en-US" sz="1200" b="1" dirty="0">
                <a:solidFill>
                  <a:srgbClr val="777777"/>
                </a:solidFill>
                <a:latin typeface="Catamaran"/>
              </a:rPr>
              <a:t>How will we do it? </a:t>
            </a:r>
            <a:endParaRPr lang="es-ES" sz="1200" dirty="0">
              <a:solidFill>
                <a:srgbClr val="777777"/>
              </a:solidFill>
              <a:latin typeface="Catamaran"/>
            </a:endParaRPr>
          </a:p>
          <a:p>
            <a:pPr marL="174625" indent="0">
              <a:lnSpc>
                <a:spcPts val="1900"/>
              </a:lnSpc>
              <a:spcBef>
                <a:spcPts val="1200"/>
              </a:spcBef>
              <a:buNone/>
            </a:pPr>
            <a:r>
              <a:rPr lang="en-GB" sz="1200" b="1" dirty="0">
                <a:solidFill>
                  <a:srgbClr val="777777"/>
                </a:solidFill>
                <a:latin typeface="Catamaran"/>
              </a:rPr>
              <a:t>By being the first option that consumers have to contact the company when</a:t>
            </a:r>
            <a:r>
              <a:rPr lang="en-GB" sz="1200" dirty="0">
                <a:solidFill>
                  <a:srgbClr val="777777"/>
                </a:solidFill>
                <a:latin typeface="Catamaran"/>
              </a:rPr>
              <a:t>: </a:t>
            </a:r>
            <a:endParaRPr lang="es-ES" sz="1200" dirty="0">
              <a:solidFill>
                <a:srgbClr val="777777"/>
              </a:solidFill>
              <a:latin typeface="Catamaran"/>
            </a:endParaRPr>
          </a:p>
          <a:p>
            <a:pPr marL="174625" lvl="1" indent="0">
              <a:lnSpc>
                <a:spcPts val="1900"/>
              </a:lnSpc>
              <a:spcBef>
                <a:spcPts val="1200"/>
              </a:spcBef>
              <a:spcAft>
                <a:spcPts val="601"/>
              </a:spcAft>
              <a:buClr>
                <a:srgbClr val="92D050"/>
              </a:buClr>
              <a:buFont typeface="+mj-lt"/>
              <a:buAutoNum type="arabicPeriod"/>
            </a:pPr>
            <a:r>
              <a:rPr lang="en-GB" sz="1200" b="1" dirty="0">
                <a:solidFill>
                  <a:srgbClr val="777777"/>
                </a:solidFill>
                <a:latin typeface="Catamaran"/>
              </a:rPr>
              <a:t> The front line employees or internal customer service “fail”: </a:t>
            </a:r>
            <a:r>
              <a:rPr lang="en-GB" sz="1200" dirty="0">
                <a:solidFill>
                  <a:srgbClr val="777777"/>
                </a:solidFill>
                <a:latin typeface="Catamaran"/>
              </a:rPr>
              <a:t>the customer has used them and is not satisfied, the customer cannot find them, does not find them convenient or does not want to use them because they do not generate trust or the customer feels uncomfortable,    </a:t>
            </a:r>
            <a:endParaRPr lang="es-ES" sz="1200" dirty="0">
              <a:solidFill>
                <a:srgbClr val="777777"/>
              </a:solidFill>
              <a:latin typeface="Catamaran"/>
            </a:endParaRPr>
          </a:p>
          <a:p>
            <a:pPr marL="174625" lvl="1" indent="0">
              <a:lnSpc>
                <a:spcPts val="1900"/>
              </a:lnSpc>
              <a:spcBef>
                <a:spcPts val="601"/>
              </a:spcBef>
              <a:spcAft>
                <a:spcPts val="601"/>
              </a:spcAft>
              <a:buClr>
                <a:srgbClr val="92D050"/>
              </a:buClr>
              <a:buFont typeface="+mj-lt"/>
              <a:buAutoNum type="arabicPeriod"/>
            </a:pPr>
            <a:r>
              <a:rPr lang="en-US" sz="1200" b="1" dirty="0">
                <a:solidFill>
                  <a:srgbClr val="777777"/>
                </a:solidFill>
                <a:latin typeface="Catamaran"/>
              </a:rPr>
              <a:t> Before</a:t>
            </a:r>
            <a:r>
              <a:rPr lang="en-GB" sz="1200" b="1" dirty="0">
                <a:solidFill>
                  <a:srgbClr val="777777"/>
                </a:solidFill>
                <a:latin typeface="Catamaran"/>
              </a:rPr>
              <a:t> using other ways: </a:t>
            </a:r>
            <a:r>
              <a:rPr lang="en-GB" sz="1200" dirty="0">
                <a:solidFill>
                  <a:srgbClr val="777777"/>
                </a:solidFill>
                <a:latin typeface="Catamaran"/>
              </a:rPr>
              <a:t>complaint forms, consumer organisations, social networks and public forums…</a:t>
            </a:r>
            <a:endParaRPr lang="es-ES" sz="1200" dirty="0">
              <a:solidFill>
                <a:srgbClr val="777777"/>
              </a:solidFill>
              <a:latin typeface="Catamaran"/>
            </a:endParaRPr>
          </a:p>
          <a:p>
            <a:pPr marL="174625" lvl="1" indent="0">
              <a:lnSpc>
                <a:spcPts val="1900"/>
              </a:lnSpc>
              <a:spcBef>
                <a:spcPts val="601"/>
              </a:spcBef>
              <a:spcAft>
                <a:spcPts val="601"/>
              </a:spcAft>
              <a:buClr>
                <a:srgbClr val="92D050"/>
              </a:buClr>
              <a:buFont typeface="+mj-lt"/>
              <a:buAutoNum type="arabicPeriod"/>
            </a:pPr>
            <a:r>
              <a:rPr lang="en-GB" sz="1200" b="1" dirty="0">
                <a:solidFill>
                  <a:srgbClr val="777777"/>
                </a:solidFill>
                <a:latin typeface="Catamaran"/>
              </a:rPr>
              <a:t> Before going to the competition </a:t>
            </a:r>
            <a:r>
              <a:rPr lang="en-GB" sz="1200" dirty="0">
                <a:solidFill>
                  <a:srgbClr val="777777"/>
                </a:solidFill>
                <a:latin typeface="Catamaran"/>
              </a:rPr>
              <a:t>without saying why. </a:t>
            </a:r>
            <a:endParaRPr lang="es-ES" sz="1200" dirty="0">
              <a:solidFill>
                <a:srgbClr val="777777"/>
              </a:solidFill>
              <a:latin typeface="Catamaran"/>
            </a:endParaRPr>
          </a:p>
          <a:p>
            <a:pPr marL="174625" lvl="1" indent="0">
              <a:lnSpc>
                <a:spcPts val="1900"/>
              </a:lnSpc>
              <a:spcBef>
                <a:spcPts val="601"/>
              </a:spcBef>
              <a:spcAft>
                <a:spcPts val="601"/>
              </a:spcAft>
              <a:buClr>
                <a:srgbClr val="92D050"/>
              </a:buClr>
              <a:buFont typeface="+mj-lt"/>
              <a:buAutoNum type="arabicPeriod"/>
            </a:pPr>
            <a:r>
              <a:rPr lang="en-GB" sz="1200" b="1" dirty="0">
                <a:solidFill>
                  <a:srgbClr val="777777"/>
                </a:solidFill>
                <a:latin typeface="Catamaran"/>
              </a:rPr>
              <a:t> They want to send suggestions </a:t>
            </a:r>
            <a:r>
              <a:rPr lang="en-GB" sz="1200" dirty="0">
                <a:solidFill>
                  <a:srgbClr val="777777"/>
                </a:solidFill>
                <a:latin typeface="Catamaran"/>
              </a:rPr>
              <a:t>to improve products, services, processes or service from employees.  </a:t>
            </a:r>
            <a:endParaRPr lang="es-ES" sz="1200" dirty="0">
              <a:solidFill>
                <a:srgbClr val="777777"/>
              </a:solidFill>
              <a:latin typeface="Catamaran"/>
            </a:endParaRPr>
          </a:p>
          <a:p>
            <a:pPr marL="174625" lvl="1" indent="0">
              <a:lnSpc>
                <a:spcPts val="1900"/>
              </a:lnSpc>
              <a:spcBef>
                <a:spcPts val="601"/>
              </a:spcBef>
              <a:spcAft>
                <a:spcPts val="601"/>
              </a:spcAft>
              <a:buClr>
                <a:srgbClr val="92D050"/>
              </a:buClr>
              <a:buFont typeface="+mj-lt"/>
              <a:buAutoNum type="arabicPeriod"/>
            </a:pPr>
            <a:r>
              <a:rPr lang="en-GB" sz="1200" b="1" dirty="0">
                <a:solidFill>
                  <a:srgbClr val="777777"/>
                </a:solidFill>
                <a:latin typeface="Catamaran"/>
              </a:rPr>
              <a:t> They want to send congratulations </a:t>
            </a:r>
            <a:r>
              <a:rPr lang="en-GB" sz="1200" dirty="0">
                <a:solidFill>
                  <a:srgbClr val="777777"/>
                </a:solidFill>
                <a:latin typeface="Catamaran"/>
              </a:rPr>
              <a:t>in appreciation of service received. </a:t>
            </a:r>
          </a:p>
          <a:p>
            <a:pPr marL="174625" lvl="1" indent="0">
              <a:lnSpc>
                <a:spcPts val="1900"/>
              </a:lnSpc>
              <a:spcBef>
                <a:spcPts val="601"/>
              </a:spcBef>
              <a:spcAft>
                <a:spcPts val="601"/>
              </a:spcAft>
              <a:buClr>
                <a:srgbClr val="92D050"/>
              </a:buClr>
              <a:buNone/>
            </a:pPr>
            <a:r>
              <a:rPr lang="en-US" sz="1200" b="1" dirty="0">
                <a:solidFill>
                  <a:srgbClr val="777777"/>
                </a:solidFill>
                <a:latin typeface="Catamaran"/>
              </a:rPr>
              <a:t>And rewarded this feedback with Easy Feedback Token "EFT" </a:t>
            </a:r>
            <a:r>
              <a:rPr lang="en-US" sz="1200" dirty="0">
                <a:solidFill>
                  <a:srgbClr val="777777"/>
                </a:solidFill>
                <a:latin typeface="Catamaran"/>
              </a:rPr>
              <a:t>through the new concept we have created “the proof of feedback” (See Annex).</a:t>
            </a:r>
            <a:endParaRPr lang="es-ES" sz="1200" dirty="0">
              <a:solidFill>
                <a:srgbClr val="777777"/>
              </a:solidFill>
              <a:latin typeface="Catamaran"/>
            </a:endParaRPr>
          </a:p>
        </p:txBody>
      </p:sp>
      <p:sp>
        <p:nvSpPr>
          <p:cNvPr id="5" name="CuadroTexto 4">
            <a:extLst>
              <a:ext uri="{FF2B5EF4-FFF2-40B4-BE49-F238E27FC236}">
                <a16:creationId xmlns:a16="http://schemas.microsoft.com/office/drawing/2014/main" id="{CEE30EF5-A188-4664-8D18-D0A2DFD86926}"/>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latin typeface="Catamaran"/>
              </a:rPr>
              <a:t>The</a:t>
            </a:r>
            <a:r>
              <a:rPr lang="es-ES" sz="3200" b="1" dirty="0">
                <a:solidFill>
                  <a:schemeClr val="bg1"/>
                </a:solidFill>
                <a:latin typeface="Catamaran"/>
              </a:rPr>
              <a:t> </a:t>
            </a:r>
            <a:r>
              <a:rPr lang="es-ES" sz="3200" b="1" dirty="0" err="1">
                <a:solidFill>
                  <a:schemeClr val="bg1"/>
                </a:solidFill>
                <a:latin typeface="Catamaran"/>
              </a:rPr>
              <a:t>solution</a:t>
            </a:r>
            <a:endParaRPr lang="es-ES" sz="3200" b="1" dirty="0">
              <a:solidFill>
                <a:schemeClr val="bg1"/>
              </a:solidFill>
              <a:latin typeface="Catamaran"/>
            </a:endParaRPr>
          </a:p>
        </p:txBody>
      </p:sp>
      <p:pic>
        <p:nvPicPr>
          <p:cNvPr id="6" name="Imagen 5">
            <a:extLst>
              <a:ext uri="{FF2B5EF4-FFF2-40B4-BE49-F238E27FC236}">
                <a16:creationId xmlns:a16="http://schemas.microsoft.com/office/drawing/2014/main" id="{22998A6E-FF7A-48B1-A56D-37E7AF690BBC}"/>
              </a:ext>
            </a:extLst>
          </p:cNvPr>
          <p:cNvPicPr>
            <a:picLocks noChangeAspect="1"/>
          </p:cNvPicPr>
          <p:nvPr/>
        </p:nvPicPr>
        <p:blipFill>
          <a:blip r:embed="rId2"/>
          <a:stretch>
            <a:fillRect/>
          </a:stretch>
        </p:blipFill>
        <p:spPr>
          <a:xfrm rot="10800000">
            <a:off x="11651112" y="5711853"/>
            <a:ext cx="542590" cy="1146148"/>
          </a:xfrm>
          <a:prstGeom prst="rect">
            <a:avLst/>
          </a:prstGeom>
        </p:spPr>
      </p:pic>
      <p:sp>
        <p:nvSpPr>
          <p:cNvPr id="8" name="Marcador de contenido 2">
            <a:extLst>
              <a:ext uri="{FF2B5EF4-FFF2-40B4-BE49-F238E27FC236}">
                <a16:creationId xmlns:a16="http://schemas.microsoft.com/office/drawing/2014/main" id="{2A186ACE-6CE1-4F02-8430-0DDF7A898950}"/>
              </a:ext>
            </a:extLst>
          </p:cNvPr>
          <p:cNvSpPr txBox="1">
            <a:spLocks/>
          </p:cNvSpPr>
          <p:nvPr/>
        </p:nvSpPr>
        <p:spPr>
          <a:xfrm>
            <a:off x="384328" y="853925"/>
            <a:ext cx="11426438" cy="2033135"/>
          </a:xfrm>
          <a:prstGeom prst="rect">
            <a:avLst/>
          </a:prstGeom>
        </p:spPr>
        <p:txBody>
          <a:bodyPr vert="horz" lIns="91440" tIns="45720" rIns="91440" bIns="45720" rtlCol="0">
            <a:normAutofit/>
          </a:bodyPr>
          <a:lstStyle>
            <a:lvl1pPr marL="228609" indent="-228609" algn="l" defTabSz="91443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5" indent="-228609" algn="l" defTabSz="91443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2" indent="-228609" algn="l" defTabSz="91443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0"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7"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1"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6"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sz="2000" dirty="0">
                <a:solidFill>
                  <a:schemeClr val="tx1">
                    <a:lumMod val="85000"/>
                    <a:lumOff val="15000"/>
                  </a:schemeClr>
                </a:solidFill>
                <a:latin typeface="Catamaran"/>
              </a:rPr>
              <a:t>Our mission is: </a:t>
            </a:r>
            <a:endParaRPr lang="es-ES" sz="2000" dirty="0">
              <a:solidFill>
                <a:schemeClr val="tx1">
                  <a:lumMod val="85000"/>
                  <a:lumOff val="15000"/>
                </a:schemeClr>
              </a:solidFill>
              <a:latin typeface="Catamaran"/>
            </a:endParaRPr>
          </a:p>
          <a:p>
            <a:pPr marL="0" indent="0" algn="ctr">
              <a:buFont typeface="Arial" panose="020B0604020202020204" pitchFamily="34" charset="0"/>
              <a:buNone/>
            </a:pPr>
            <a:r>
              <a:rPr lang="en-US" sz="2000" b="1" dirty="0">
                <a:solidFill>
                  <a:srgbClr val="FF0000"/>
                </a:solidFill>
                <a:latin typeface="Catamaran"/>
              </a:rPr>
              <a:t>To facilitate the communication of useful feedback, </a:t>
            </a:r>
            <a:r>
              <a:rPr lang="en-US" sz="2000" b="1" dirty="0">
                <a:solidFill>
                  <a:schemeClr val="accent2"/>
                </a:solidFill>
                <a:latin typeface="Catamaran"/>
              </a:rPr>
              <a:t>promote its management</a:t>
            </a:r>
            <a:r>
              <a:rPr lang="en-US" sz="2000" b="1" dirty="0">
                <a:solidFill>
                  <a:srgbClr val="92D050"/>
                </a:solidFill>
                <a:latin typeface="Catamaran"/>
              </a:rPr>
              <a:t> </a:t>
            </a:r>
          </a:p>
          <a:p>
            <a:pPr marL="0" indent="0" algn="ctr">
              <a:buFont typeface="Arial" panose="020B0604020202020204" pitchFamily="34" charset="0"/>
              <a:buNone/>
            </a:pPr>
            <a:r>
              <a:rPr lang="en-US" sz="2000" b="1" dirty="0">
                <a:solidFill>
                  <a:srgbClr val="92D050"/>
                </a:solidFill>
                <a:latin typeface="Catamaran"/>
              </a:rPr>
              <a:t>and improve the world.</a:t>
            </a:r>
            <a:endParaRPr lang="es-ES" sz="2000" b="1" dirty="0">
              <a:solidFill>
                <a:srgbClr val="92D050"/>
              </a:solidFill>
              <a:latin typeface="Catamaran"/>
            </a:endParaRPr>
          </a:p>
          <a:p>
            <a:pPr marL="0" indent="0" algn="ctr">
              <a:spcBef>
                <a:spcPts val="3001"/>
              </a:spcBef>
              <a:buFont typeface="Arial" panose="020B0604020202020204" pitchFamily="34" charset="0"/>
              <a:buNone/>
            </a:pPr>
            <a:r>
              <a:rPr lang="en-GB" sz="2000" b="1" dirty="0">
                <a:solidFill>
                  <a:schemeClr val="tx1">
                    <a:lumMod val="85000"/>
                    <a:lumOff val="15000"/>
                  </a:schemeClr>
                </a:solidFill>
                <a:latin typeface="Catamaran"/>
              </a:rPr>
              <a:t>To be the </a:t>
            </a:r>
            <a:r>
              <a:rPr lang="en-US" sz="2000" b="1" dirty="0">
                <a:solidFill>
                  <a:schemeClr val="tx1">
                    <a:lumMod val="85000"/>
                    <a:lumOff val="15000"/>
                  </a:schemeClr>
                </a:solidFill>
                <a:latin typeface="Catamaran"/>
              </a:rPr>
              <a:t>global “Hub” of Feedback</a:t>
            </a:r>
          </a:p>
        </p:txBody>
      </p:sp>
      <p:pic>
        <p:nvPicPr>
          <p:cNvPr id="1026" name="Picture 2" descr="https://www.easyfeedbacktoken.io/wp-content/uploads/2019/06/Logo_EasyFeedback_256x256.png">
            <a:extLst>
              <a:ext uri="{FF2B5EF4-FFF2-40B4-BE49-F238E27FC236}">
                <a16:creationId xmlns:a16="http://schemas.microsoft.com/office/drawing/2014/main" id="{C0EFA7F0-BE60-4C6B-8074-F7A453542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83" y="3152216"/>
            <a:ext cx="1637450" cy="163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33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6D844495-6278-44EE-9112-E1C58E336275}"/>
              </a:ext>
            </a:extLst>
          </p:cNvPr>
          <p:cNvSpPr txBox="1"/>
          <p:nvPr/>
        </p:nvSpPr>
        <p:spPr>
          <a:xfrm>
            <a:off x="-4321" y="0"/>
            <a:ext cx="12192000" cy="584775"/>
          </a:xfrm>
          <a:prstGeom prst="rect">
            <a:avLst/>
          </a:prstGeom>
          <a:solidFill>
            <a:schemeClr val="tx1"/>
          </a:solidFill>
        </p:spPr>
        <p:txBody>
          <a:bodyPr wrap="square" rtlCol="0">
            <a:spAutoFit/>
          </a:bodyPr>
          <a:lstStyle/>
          <a:p>
            <a:pPr algn="ctr"/>
            <a:r>
              <a:rPr lang="en-US" sz="3200" b="1" dirty="0">
                <a:solidFill>
                  <a:schemeClr val="bg1"/>
                </a:solidFill>
                <a:latin typeface="Catamaran"/>
              </a:rPr>
              <a:t>How does Easy Feedback works?</a:t>
            </a:r>
          </a:p>
        </p:txBody>
      </p:sp>
      <p:sp>
        <p:nvSpPr>
          <p:cNvPr id="3" name="CuadroTexto 2">
            <a:extLst>
              <a:ext uri="{FF2B5EF4-FFF2-40B4-BE49-F238E27FC236}">
                <a16:creationId xmlns:a16="http://schemas.microsoft.com/office/drawing/2014/main" id="{3DD59956-170E-4317-A2B4-80F92D7DE8AD}"/>
              </a:ext>
            </a:extLst>
          </p:cNvPr>
          <p:cNvSpPr txBox="1"/>
          <p:nvPr/>
        </p:nvSpPr>
        <p:spPr>
          <a:xfrm>
            <a:off x="3374360" y="932830"/>
            <a:ext cx="2726508" cy="5451492"/>
          </a:xfrm>
          <a:prstGeom prst="rect">
            <a:avLst/>
          </a:prstGeom>
          <a:noFill/>
        </p:spPr>
        <p:txBody>
          <a:bodyPr wrap="square" rtlCol="0">
            <a:spAutoFit/>
          </a:bodyPr>
          <a:lstStyle/>
          <a:p>
            <a:r>
              <a:rPr lang="en-US" sz="1801" b="1" dirty="0">
                <a:latin typeface="Catamaran"/>
              </a:rPr>
              <a:t>2. Easy Feedback PRO</a:t>
            </a:r>
          </a:p>
          <a:p>
            <a:endParaRPr lang="en-US" sz="1401" dirty="0">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r>
              <a:rPr lang="en-US" sz="1401" dirty="0">
                <a:solidFill>
                  <a:srgbClr val="777777"/>
                </a:solidFill>
                <a:latin typeface="Catamaran"/>
              </a:rPr>
              <a:t>The Easy Feedback PRO subscription is a business tool to help to achieve customer care excellence.</a:t>
            </a:r>
          </a:p>
          <a:p>
            <a:endParaRPr lang="en-US" sz="1001" b="1" dirty="0">
              <a:latin typeface="Catamaran"/>
            </a:endParaRPr>
          </a:p>
          <a:p>
            <a:r>
              <a:rPr lang="en-US" sz="1001" b="1" dirty="0">
                <a:solidFill>
                  <a:srgbClr val="777777"/>
                </a:solidFill>
                <a:latin typeface="Catamaran"/>
              </a:rPr>
              <a:t>A subscription to Easy Feedback PRO</a:t>
            </a:r>
          </a:p>
          <a:p>
            <a:r>
              <a:rPr lang="en-US" sz="1001" dirty="0">
                <a:solidFill>
                  <a:srgbClr val="777777"/>
                </a:solidFill>
                <a:latin typeface="Catamaran"/>
              </a:rPr>
              <a:t>that helps to improve your business</a:t>
            </a:r>
          </a:p>
          <a:p>
            <a:r>
              <a:rPr lang="en-US" sz="1001" dirty="0">
                <a:solidFill>
                  <a:srgbClr val="777777"/>
                </a:solidFill>
                <a:latin typeface="Catamaran"/>
              </a:rPr>
              <a:t>The tool that takes the "pulse" and improves the satisfaction of its customers by helping companies to:</a:t>
            </a:r>
          </a:p>
          <a:p>
            <a:endParaRPr lang="en-US" sz="1001" dirty="0">
              <a:solidFill>
                <a:srgbClr val="777777"/>
              </a:solidFill>
              <a:latin typeface="Catamaran"/>
            </a:endParaRPr>
          </a:p>
          <a:p>
            <a:r>
              <a:rPr lang="en-US" sz="1001" b="1" dirty="0">
                <a:solidFill>
                  <a:srgbClr val="777777"/>
                </a:solidFill>
                <a:latin typeface="Catamaran"/>
              </a:rPr>
              <a:t>1. Manage a bad customer experience</a:t>
            </a:r>
            <a:r>
              <a:rPr lang="en-US" sz="1001" dirty="0">
                <a:solidFill>
                  <a:srgbClr val="777777"/>
                </a:solidFill>
                <a:latin typeface="Catamaran"/>
              </a:rPr>
              <a:t> avoiding negative comments on the Internet, complaint forms, consumer arbitration systems and the silent loss of customers.</a:t>
            </a:r>
          </a:p>
          <a:p>
            <a:endParaRPr lang="en-US" sz="1001" b="1" dirty="0">
              <a:solidFill>
                <a:srgbClr val="777777"/>
              </a:solidFill>
              <a:latin typeface="Catamaran"/>
            </a:endParaRPr>
          </a:p>
          <a:p>
            <a:r>
              <a:rPr lang="en-US" sz="1001" b="1" dirty="0">
                <a:solidFill>
                  <a:srgbClr val="777777"/>
                </a:solidFill>
                <a:latin typeface="Catamaran"/>
              </a:rPr>
              <a:t>2. Listen to your clients</a:t>
            </a:r>
            <a:r>
              <a:rPr lang="en-US" sz="1001" dirty="0">
                <a:solidFill>
                  <a:srgbClr val="777777"/>
                </a:solidFill>
                <a:latin typeface="Catamaran"/>
              </a:rPr>
              <a:t> to build trust, transparency, differentiation and obtain their loyalty.</a:t>
            </a:r>
          </a:p>
          <a:p>
            <a:endParaRPr lang="en-US" sz="1001" b="1" dirty="0">
              <a:solidFill>
                <a:srgbClr val="777777"/>
              </a:solidFill>
              <a:latin typeface="Catamaran"/>
            </a:endParaRPr>
          </a:p>
          <a:p>
            <a:r>
              <a:rPr lang="en-US" sz="1001" b="1" dirty="0">
                <a:solidFill>
                  <a:srgbClr val="777777"/>
                </a:solidFill>
                <a:latin typeface="Catamaran"/>
              </a:rPr>
              <a:t>3. Improve the engagement of employees</a:t>
            </a:r>
            <a:r>
              <a:rPr lang="en-US" sz="1001" dirty="0">
                <a:solidFill>
                  <a:srgbClr val="777777"/>
                </a:solidFill>
                <a:latin typeface="Catamaran"/>
              </a:rPr>
              <a:t> to enhance the experience that customers receive.</a:t>
            </a:r>
          </a:p>
          <a:p>
            <a:endParaRPr lang="es-ES" sz="1001" dirty="0">
              <a:latin typeface="Catamaran"/>
            </a:endParaRPr>
          </a:p>
        </p:txBody>
      </p:sp>
      <p:pic>
        <p:nvPicPr>
          <p:cNvPr id="8" name="Imagen 7">
            <a:extLst>
              <a:ext uri="{FF2B5EF4-FFF2-40B4-BE49-F238E27FC236}">
                <a16:creationId xmlns:a16="http://schemas.microsoft.com/office/drawing/2014/main" id="{B23A1703-F28E-4B60-A5E2-62874C378AEA}"/>
              </a:ext>
            </a:extLst>
          </p:cNvPr>
          <p:cNvPicPr>
            <a:picLocks noChangeAspect="1"/>
          </p:cNvPicPr>
          <p:nvPr/>
        </p:nvPicPr>
        <p:blipFill>
          <a:blip r:embed="rId2"/>
          <a:stretch>
            <a:fillRect/>
          </a:stretch>
        </p:blipFill>
        <p:spPr>
          <a:xfrm rot="10800000">
            <a:off x="11651112" y="5711853"/>
            <a:ext cx="542590" cy="1146148"/>
          </a:xfrm>
          <a:prstGeom prst="rect">
            <a:avLst/>
          </a:prstGeom>
        </p:spPr>
      </p:pic>
      <p:sp>
        <p:nvSpPr>
          <p:cNvPr id="2" name="CuadroTexto 1">
            <a:extLst>
              <a:ext uri="{FF2B5EF4-FFF2-40B4-BE49-F238E27FC236}">
                <a16:creationId xmlns:a16="http://schemas.microsoft.com/office/drawing/2014/main" id="{7BECD2ED-0E1A-46F6-A72C-61AF9530D9C7}"/>
              </a:ext>
            </a:extLst>
          </p:cNvPr>
          <p:cNvSpPr txBox="1"/>
          <p:nvPr/>
        </p:nvSpPr>
        <p:spPr>
          <a:xfrm>
            <a:off x="336730" y="937210"/>
            <a:ext cx="2850548" cy="5666551"/>
          </a:xfrm>
          <a:prstGeom prst="rect">
            <a:avLst/>
          </a:prstGeom>
          <a:noFill/>
        </p:spPr>
        <p:txBody>
          <a:bodyPr wrap="square" rtlCol="0">
            <a:spAutoFit/>
          </a:bodyPr>
          <a:lstStyle/>
          <a:p>
            <a:r>
              <a:rPr lang="en-US" sz="1801" b="1" dirty="0">
                <a:latin typeface="Catamaran"/>
              </a:rPr>
              <a:t>1. www.EasyFeedback.com</a:t>
            </a:r>
          </a:p>
          <a:p>
            <a:endParaRPr lang="en-US" sz="1001" b="1" dirty="0">
              <a:latin typeface="Catamaran"/>
            </a:endParaRPr>
          </a:p>
          <a:p>
            <a:endParaRPr lang="en-US" sz="1001" b="1" dirty="0">
              <a:solidFill>
                <a:srgbClr val="777777"/>
              </a:solidFill>
              <a:latin typeface="Catamaran"/>
            </a:endParaRPr>
          </a:p>
          <a:p>
            <a:endParaRPr lang="en-US" sz="1600" dirty="0">
              <a:solidFill>
                <a:srgbClr val="777777"/>
              </a:solidFill>
              <a:latin typeface="Catamaran"/>
            </a:endParaRPr>
          </a:p>
          <a:p>
            <a:endParaRPr lang="en-US" sz="1600" dirty="0">
              <a:solidFill>
                <a:srgbClr val="777777"/>
              </a:solidFill>
              <a:latin typeface="Catamaran"/>
            </a:endParaRPr>
          </a:p>
          <a:p>
            <a:endParaRPr lang="en-US" sz="1600" dirty="0">
              <a:solidFill>
                <a:srgbClr val="777777"/>
              </a:solidFill>
              <a:latin typeface="Catamaran"/>
            </a:endParaRPr>
          </a:p>
          <a:p>
            <a:endParaRPr lang="en-US" sz="1600" dirty="0">
              <a:solidFill>
                <a:srgbClr val="777777"/>
              </a:solidFill>
              <a:latin typeface="Catamaran"/>
            </a:endParaRPr>
          </a:p>
          <a:p>
            <a:r>
              <a:rPr lang="en-US" sz="1401" dirty="0">
                <a:solidFill>
                  <a:srgbClr val="777777"/>
                </a:solidFill>
                <a:latin typeface="Catamaran"/>
              </a:rPr>
              <a:t>The gateway for sale our subscription to Easy Feedback PRO for business and legal advice... and the analysis of the data that is generated.</a:t>
            </a:r>
          </a:p>
          <a:p>
            <a:endParaRPr lang="en-US" sz="1001" dirty="0">
              <a:solidFill>
                <a:srgbClr val="777777"/>
              </a:solidFill>
              <a:latin typeface="Catamaran"/>
            </a:endParaRPr>
          </a:p>
          <a:p>
            <a:r>
              <a:rPr lang="en-GB" sz="1001" dirty="0">
                <a:solidFill>
                  <a:srgbClr val="777777"/>
                </a:solidFill>
                <a:latin typeface="Catamaran"/>
              </a:rPr>
              <a:t>Consumers </a:t>
            </a:r>
            <a:r>
              <a:rPr lang="en-GB" sz="1001" b="1" dirty="0">
                <a:solidFill>
                  <a:srgbClr val="777777"/>
                </a:solidFill>
                <a:latin typeface="Catamaran"/>
              </a:rPr>
              <a:t>use Easy Feedback to send suggestions, congratulations, queries or complaints by email or by fax or mail completely free of charge to any company or institution in the world. </a:t>
            </a:r>
            <a:endParaRPr lang="es-ES" sz="1001" dirty="0">
              <a:solidFill>
                <a:srgbClr val="777777"/>
              </a:solidFill>
              <a:latin typeface="Catamaran"/>
            </a:endParaRPr>
          </a:p>
          <a:p>
            <a:pPr lvl="0"/>
            <a:br>
              <a:rPr lang="en-GB" sz="1001" dirty="0">
                <a:solidFill>
                  <a:srgbClr val="777777"/>
                </a:solidFill>
                <a:latin typeface="Catamaran"/>
              </a:rPr>
            </a:br>
            <a:r>
              <a:rPr lang="en-GB" sz="1001" dirty="0">
                <a:solidFill>
                  <a:srgbClr val="777777"/>
                </a:solidFill>
                <a:latin typeface="Catamaran"/>
              </a:rPr>
              <a:t>In few steps and </a:t>
            </a:r>
            <a:r>
              <a:rPr lang="en-GB" sz="1001" b="1" dirty="0">
                <a:solidFill>
                  <a:srgbClr val="777777"/>
                </a:solidFill>
                <a:latin typeface="Catamaran"/>
              </a:rPr>
              <a:t>without needing to register, they write a formal document and send their opinion with our forms </a:t>
            </a:r>
            <a:r>
              <a:rPr lang="en-GB" sz="1001" dirty="0">
                <a:solidFill>
                  <a:srgbClr val="777777"/>
                </a:solidFill>
                <a:latin typeface="Catamaran"/>
              </a:rPr>
              <a:t>(more than 2,800 different ones) </a:t>
            </a:r>
            <a:r>
              <a:rPr lang="en-GB" sz="1001" b="1" dirty="0">
                <a:solidFill>
                  <a:srgbClr val="777777"/>
                </a:solidFill>
                <a:latin typeface="Catamaran"/>
              </a:rPr>
              <a:t>that are adapted to the recipient company’s sector </a:t>
            </a:r>
            <a:r>
              <a:rPr lang="en-GB" sz="1001" dirty="0">
                <a:solidFill>
                  <a:srgbClr val="777777"/>
                </a:solidFill>
                <a:latin typeface="Catamaran"/>
              </a:rPr>
              <a:t>and the type of message they want to send. </a:t>
            </a:r>
          </a:p>
          <a:p>
            <a:pPr lvl="0"/>
            <a:endParaRPr lang="en-US" sz="1001" dirty="0">
              <a:solidFill>
                <a:srgbClr val="777777"/>
              </a:solidFill>
              <a:latin typeface="Catamaran"/>
            </a:endParaRPr>
          </a:p>
          <a:p>
            <a:pPr lvl="0"/>
            <a:r>
              <a:rPr lang="en-US" sz="1001" b="1" dirty="0">
                <a:solidFill>
                  <a:srgbClr val="777777"/>
                </a:solidFill>
                <a:latin typeface="Catamaran"/>
              </a:rPr>
              <a:t>Their feedbacks are not public </a:t>
            </a:r>
            <a:r>
              <a:rPr lang="en-US" sz="1001" dirty="0">
                <a:solidFill>
                  <a:srgbClr val="777777"/>
                </a:solidFill>
                <a:latin typeface="Catamaran"/>
              </a:rPr>
              <a:t>and go directly to the directors, managers, owners ... of their favorite brands.</a:t>
            </a:r>
          </a:p>
          <a:p>
            <a:pPr lvl="0"/>
            <a:endParaRPr lang="en-GB" sz="1001" b="1" dirty="0">
              <a:solidFill>
                <a:srgbClr val="777777"/>
              </a:solidFill>
              <a:latin typeface="Catamaran"/>
            </a:endParaRPr>
          </a:p>
          <a:p>
            <a:pPr lvl="0"/>
            <a:r>
              <a:rPr lang="en-GB" sz="1001" dirty="0">
                <a:solidFill>
                  <a:srgbClr val="777777"/>
                </a:solidFill>
                <a:latin typeface="Catamaran"/>
              </a:rPr>
              <a:t>Unlike Facebook, Twitter … </a:t>
            </a:r>
            <a:r>
              <a:rPr lang="en-GB" sz="1001" b="1" dirty="0">
                <a:solidFill>
                  <a:srgbClr val="777777"/>
                </a:solidFill>
                <a:latin typeface="Catamaran"/>
              </a:rPr>
              <a:t>they are sent privately to the company’s management team.</a:t>
            </a:r>
            <a:endParaRPr lang="es-ES" sz="1001" dirty="0">
              <a:solidFill>
                <a:srgbClr val="777777"/>
              </a:solidFill>
              <a:latin typeface="Catamaran"/>
            </a:endParaRPr>
          </a:p>
        </p:txBody>
      </p:sp>
      <p:sp>
        <p:nvSpPr>
          <p:cNvPr id="4" name="CuadroTexto 3">
            <a:extLst>
              <a:ext uri="{FF2B5EF4-FFF2-40B4-BE49-F238E27FC236}">
                <a16:creationId xmlns:a16="http://schemas.microsoft.com/office/drawing/2014/main" id="{AC189D10-F92A-4552-9516-35CB3A0FFC35}"/>
              </a:ext>
            </a:extLst>
          </p:cNvPr>
          <p:cNvSpPr txBox="1"/>
          <p:nvPr/>
        </p:nvSpPr>
        <p:spPr>
          <a:xfrm>
            <a:off x="6250943" y="923048"/>
            <a:ext cx="2726508" cy="5522537"/>
          </a:xfrm>
          <a:prstGeom prst="rect">
            <a:avLst/>
          </a:prstGeom>
          <a:noFill/>
        </p:spPr>
        <p:txBody>
          <a:bodyPr wrap="square" rtlCol="0">
            <a:spAutoFit/>
          </a:bodyPr>
          <a:lstStyle/>
          <a:p>
            <a:r>
              <a:rPr lang="en-US" sz="1801" b="1" dirty="0">
                <a:latin typeface="Catamaran"/>
              </a:rPr>
              <a:t>3. Legal advice</a:t>
            </a:r>
          </a:p>
          <a:p>
            <a:endParaRPr lang="en-US" sz="1801" b="1" dirty="0">
              <a:latin typeface="Catamaran"/>
            </a:endParaRPr>
          </a:p>
          <a:p>
            <a:endParaRPr lang="en-US" sz="10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pPr>
              <a:lnSpc>
                <a:spcPts val="1680"/>
              </a:lnSpc>
            </a:pPr>
            <a:r>
              <a:rPr lang="en-US" sz="1401" dirty="0">
                <a:solidFill>
                  <a:srgbClr val="777777"/>
                </a:solidFill>
                <a:latin typeface="Catamaran"/>
              </a:rPr>
              <a:t>If the user of EasyFeedback.com is not satisfied with the resolution of their claim, we offer legal advice services.</a:t>
            </a:r>
          </a:p>
          <a:p>
            <a:endParaRPr lang="en-US" sz="1001" b="1" dirty="0"/>
          </a:p>
          <a:p>
            <a:r>
              <a:rPr lang="en-US" sz="1001" b="1" dirty="0">
                <a:solidFill>
                  <a:srgbClr val="777777"/>
                </a:solidFill>
                <a:latin typeface="Catamaran"/>
              </a:rPr>
              <a:t>A free service to send feedback</a:t>
            </a:r>
          </a:p>
          <a:p>
            <a:r>
              <a:rPr lang="en-US" sz="1001" dirty="0">
                <a:solidFill>
                  <a:srgbClr val="777777"/>
                </a:solidFill>
                <a:latin typeface="Catamaran"/>
              </a:rPr>
              <a:t>and defend your rights as a consumer</a:t>
            </a:r>
          </a:p>
          <a:p>
            <a:endParaRPr lang="en-US" sz="1001" b="1" dirty="0">
              <a:solidFill>
                <a:srgbClr val="777777"/>
              </a:solidFill>
            </a:endParaRPr>
          </a:p>
          <a:p>
            <a:r>
              <a:rPr lang="en-US" sz="1001" b="1" dirty="0">
                <a:solidFill>
                  <a:srgbClr val="777777"/>
                </a:solidFill>
              </a:rPr>
              <a:t>Your feedback is not public.</a:t>
            </a:r>
            <a:r>
              <a:rPr lang="en-US" sz="1001" dirty="0">
                <a:solidFill>
                  <a:srgbClr val="777777"/>
                </a:solidFill>
              </a:rPr>
              <a:t> They are sent privately to the management team of the companies.</a:t>
            </a:r>
          </a:p>
          <a:p>
            <a:endParaRPr lang="en-US" sz="1001" dirty="0">
              <a:solidFill>
                <a:srgbClr val="777777"/>
              </a:solidFill>
            </a:endParaRPr>
          </a:p>
          <a:p>
            <a:r>
              <a:rPr lang="en-US" sz="1001" b="1" dirty="0">
                <a:solidFill>
                  <a:srgbClr val="777777"/>
                </a:solidFill>
              </a:rPr>
              <a:t>If your complaint does not receive adequate treatment,</a:t>
            </a:r>
            <a:r>
              <a:rPr lang="en-US" sz="1001" dirty="0">
                <a:solidFill>
                  <a:srgbClr val="777777"/>
                </a:solidFill>
              </a:rPr>
              <a:t> our legal services offer the possibility of studying the possibilities of filing a judicial or extrajudicial claim charging success.</a:t>
            </a:r>
          </a:p>
          <a:p>
            <a:endParaRPr lang="en-US" sz="1001" dirty="0"/>
          </a:p>
          <a:p>
            <a:r>
              <a:rPr lang="en-US" sz="1001" dirty="0"/>
              <a:t> </a:t>
            </a:r>
          </a:p>
          <a:p>
            <a:br>
              <a:rPr lang="en-US" sz="1801" dirty="0"/>
            </a:br>
            <a:endParaRPr lang="en-US" sz="1801" dirty="0">
              <a:latin typeface="Catamaran"/>
            </a:endParaRPr>
          </a:p>
          <a:p>
            <a:endParaRPr lang="es-ES" sz="1801" dirty="0">
              <a:latin typeface="Catamaran"/>
            </a:endParaRPr>
          </a:p>
        </p:txBody>
      </p:sp>
      <p:sp>
        <p:nvSpPr>
          <p:cNvPr id="5" name="Rectángulo 4">
            <a:extLst>
              <a:ext uri="{FF2B5EF4-FFF2-40B4-BE49-F238E27FC236}">
                <a16:creationId xmlns:a16="http://schemas.microsoft.com/office/drawing/2014/main" id="{78114BF7-A1B1-4E6B-AC41-12FEBAFC1812}"/>
              </a:ext>
            </a:extLst>
          </p:cNvPr>
          <p:cNvSpPr/>
          <p:nvPr/>
        </p:nvSpPr>
        <p:spPr>
          <a:xfrm>
            <a:off x="9181953" y="945531"/>
            <a:ext cx="2726508" cy="5790175"/>
          </a:xfrm>
          <a:prstGeom prst="rect">
            <a:avLst/>
          </a:prstGeom>
        </p:spPr>
        <p:txBody>
          <a:bodyPr wrap="square">
            <a:spAutoFit/>
          </a:bodyPr>
          <a:lstStyle/>
          <a:p>
            <a:r>
              <a:rPr lang="en-US" sz="1801" b="1" dirty="0">
                <a:solidFill>
                  <a:srgbClr val="333333"/>
                </a:solidFill>
                <a:latin typeface="Catamaran"/>
              </a:rPr>
              <a:t>4. Use of EFTs</a:t>
            </a: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200" dirty="0">
              <a:solidFill>
                <a:srgbClr val="777777"/>
              </a:solidFill>
              <a:latin typeface="Catamaran"/>
            </a:endParaRPr>
          </a:p>
          <a:p>
            <a:endParaRPr lang="en-US" sz="1401" dirty="0">
              <a:solidFill>
                <a:srgbClr val="777777"/>
              </a:solidFill>
              <a:latin typeface="Catamaran"/>
            </a:endParaRPr>
          </a:p>
          <a:p>
            <a:r>
              <a:rPr lang="en-US" sz="1401" dirty="0">
                <a:solidFill>
                  <a:srgbClr val="777777"/>
                </a:solidFill>
                <a:latin typeface="Catamaran"/>
              </a:rPr>
              <a:t>Sales generated with the use of EFTs in our online store and commissions generated by its use.</a:t>
            </a:r>
          </a:p>
          <a:p>
            <a:endParaRPr lang="en-US" sz="1001" dirty="0">
              <a:solidFill>
                <a:srgbClr val="777777"/>
              </a:solidFill>
              <a:latin typeface="Catamaran"/>
            </a:endParaRPr>
          </a:p>
          <a:p>
            <a:r>
              <a:rPr lang="en-GB" sz="1001" b="1" dirty="0">
                <a:solidFill>
                  <a:srgbClr val="777777"/>
                </a:solidFill>
                <a:latin typeface="Catamaran"/>
              </a:rPr>
              <a:t>With the launch of the Easy Feedback Token, a Marketplace (online store) is being incorporated </a:t>
            </a:r>
            <a:r>
              <a:rPr lang="en-GB" sz="1001" dirty="0">
                <a:solidFill>
                  <a:srgbClr val="777777"/>
                </a:solidFill>
                <a:latin typeface="Catamaran"/>
              </a:rPr>
              <a:t>into the business model. In this online store we will offer:</a:t>
            </a:r>
          </a:p>
          <a:p>
            <a:endParaRPr lang="es-ES" sz="1001" dirty="0">
              <a:solidFill>
                <a:srgbClr val="777777"/>
              </a:solidFill>
              <a:latin typeface="Catamaran"/>
            </a:endParaRPr>
          </a:p>
          <a:p>
            <a:pPr lvl="0"/>
            <a:r>
              <a:rPr lang="en-GB" sz="1001" b="1" dirty="0">
                <a:solidFill>
                  <a:srgbClr val="777777"/>
                </a:solidFill>
                <a:latin typeface="Catamaran"/>
              </a:rPr>
              <a:t>1. Our own exclusive </a:t>
            </a:r>
            <a:r>
              <a:rPr lang="en-GB" sz="1001" dirty="0">
                <a:solidFill>
                  <a:srgbClr val="777777"/>
                </a:solidFill>
                <a:latin typeface="Catamaran"/>
              </a:rPr>
              <a:t>products and services, </a:t>
            </a:r>
            <a:endParaRPr lang="es-ES" sz="1001" dirty="0">
              <a:solidFill>
                <a:srgbClr val="777777"/>
              </a:solidFill>
              <a:latin typeface="Catamaran"/>
            </a:endParaRPr>
          </a:p>
          <a:p>
            <a:pPr lvl="0"/>
            <a:endParaRPr lang="es-ES" sz="1001" b="1" dirty="0">
              <a:solidFill>
                <a:srgbClr val="777777"/>
              </a:solidFill>
              <a:latin typeface="Catamaran"/>
            </a:endParaRPr>
          </a:p>
          <a:p>
            <a:pPr lvl="0"/>
            <a:r>
              <a:rPr lang="es-ES" sz="1001" b="1" dirty="0">
                <a:solidFill>
                  <a:srgbClr val="777777"/>
                </a:solidFill>
                <a:latin typeface="Catamaran"/>
              </a:rPr>
              <a:t>2. </a:t>
            </a:r>
            <a:r>
              <a:rPr lang="es-ES" sz="1001" b="1" dirty="0" err="1">
                <a:solidFill>
                  <a:srgbClr val="777777"/>
                </a:solidFill>
                <a:latin typeface="Catamaran"/>
              </a:rPr>
              <a:t>Our</a:t>
            </a:r>
            <a:r>
              <a:rPr lang="es-ES" sz="1001" b="1" dirty="0">
                <a:solidFill>
                  <a:srgbClr val="777777"/>
                </a:solidFill>
                <a:latin typeface="Catamaran"/>
              </a:rPr>
              <a:t> </a:t>
            </a:r>
            <a:r>
              <a:rPr lang="es-ES" sz="1001" b="1" dirty="0" err="1">
                <a:solidFill>
                  <a:srgbClr val="777777"/>
                </a:solidFill>
                <a:latin typeface="Catamaran"/>
              </a:rPr>
              <a:t>customers</a:t>
            </a:r>
            <a:r>
              <a:rPr lang="es-ES" sz="1001" b="1" dirty="0">
                <a:solidFill>
                  <a:srgbClr val="777777"/>
                </a:solidFill>
                <a:latin typeface="Catamaran"/>
              </a:rPr>
              <a:t> </a:t>
            </a:r>
            <a:r>
              <a:rPr lang="es-ES" sz="1001" dirty="0" err="1">
                <a:solidFill>
                  <a:srgbClr val="777777"/>
                </a:solidFill>
                <a:latin typeface="Catamaran"/>
              </a:rPr>
              <a:t>products</a:t>
            </a:r>
            <a:r>
              <a:rPr lang="es-ES" sz="1001" dirty="0">
                <a:solidFill>
                  <a:srgbClr val="777777"/>
                </a:solidFill>
                <a:latin typeface="Catamaran"/>
              </a:rPr>
              <a:t> and </a:t>
            </a:r>
            <a:r>
              <a:rPr lang="es-ES" sz="1001" dirty="0" err="1">
                <a:solidFill>
                  <a:srgbClr val="777777"/>
                </a:solidFill>
                <a:latin typeface="Catamaran"/>
              </a:rPr>
              <a:t>services</a:t>
            </a:r>
            <a:r>
              <a:rPr lang="es-ES" sz="1001" dirty="0">
                <a:solidFill>
                  <a:srgbClr val="777777"/>
                </a:solidFill>
                <a:latin typeface="Catamaran"/>
              </a:rPr>
              <a:t>  </a:t>
            </a:r>
          </a:p>
          <a:p>
            <a:pPr lvl="0"/>
            <a:endParaRPr lang="en-GB" sz="1001" b="1" dirty="0">
              <a:solidFill>
                <a:srgbClr val="777777"/>
              </a:solidFill>
              <a:latin typeface="Catamaran"/>
            </a:endParaRPr>
          </a:p>
          <a:p>
            <a:pPr lvl="0"/>
            <a:r>
              <a:rPr lang="en-GB" sz="1001" b="1" dirty="0">
                <a:solidFill>
                  <a:srgbClr val="777777"/>
                </a:solidFill>
                <a:latin typeface="Catamaran"/>
              </a:rPr>
              <a:t>3. and third party products and services </a:t>
            </a:r>
            <a:r>
              <a:rPr lang="en-GB" sz="1001" dirty="0">
                <a:solidFill>
                  <a:srgbClr val="777777"/>
                </a:solidFill>
                <a:latin typeface="Catamaran"/>
              </a:rPr>
              <a:t>so that Easy Feedback users can use their EFT tokens.  </a:t>
            </a:r>
            <a:endParaRPr lang="es-ES" sz="1001" dirty="0">
              <a:solidFill>
                <a:srgbClr val="777777"/>
              </a:solidFill>
              <a:latin typeface="Catamaran"/>
            </a:endParaRPr>
          </a:p>
          <a:p>
            <a:endParaRPr lang="en-GB" sz="1001" b="1" dirty="0">
              <a:solidFill>
                <a:srgbClr val="777777"/>
              </a:solidFill>
              <a:latin typeface="Catamaran"/>
            </a:endParaRPr>
          </a:p>
          <a:p>
            <a:r>
              <a:rPr lang="en-GB" sz="1001" b="1" dirty="0">
                <a:solidFill>
                  <a:srgbClr val="777777"/>
                </a:solidFill>
                <a:latin typeface="Catamaran"/>
              </a:rPr>
              <a:t>4. We give them the chance to exchange</a:t>
            </a:r>
            <a:r>
              <a:rPr lang="en-GB" sz="1001" dirty="0">
                <a:solidFill>
                  <a:srgbClr val="777777"/>
                </a:solidFill>
                <a:latin typeface="Catamaran"/>
              </a:rPr>
              <a:t> their EFT tokens for Amazon gift vouchers in all countries where it operates.</a:t>
            </a:r>
          </a:p>
          <a:p>
            <a:endParaRPr lang="es-ES" sz="1001" dirty="0">
              <a:solidFill>
                <a:srgbClr val="777777"/>
              </a:solidFill>
              <a:latin typeface="Catamaran"/>
            </a:endParaRPr>
          </a:p>
          <a:p>
            <a:r>
              <a:rPr lang="en-GB" sz="1001" b="1" dirty="0">
                <a:solidFill>
                  <a:srgbClr val="777777"/>
                </a:solidFill>
              </a:rPr>
              <a:t>When a registered user in </a:t>
            </a:r>
            <a:r>
              <a:rPr lang="en-GB" sz="1001" b="1" dirty="0" err="1">
                <a:solidFill>
                  <a:srgbClr val="777777"/>
                </a:solidFill>
              </a:rPr>
              <a:t>EasyFeedback</a:t>
            </a:r>
            <a:r>
              <a:rPr lang="en-GB" sz="1001" b="1" dirty="0">
                <a:solidFill>
                  <a:srgbClr val="777777"/>
                </a:solidFill>
              </a:rPr>
              <a:t> and owns EFTs decides to exchange their EFTs, </a:t>
            </a:r>
          </a:p>
          <a:p>
            <a:r>
              <a:rPr lang="en-GB" sz="1001" b="1" dirty="0">
                <a:solidFill>
                  <a:srgbClr val="777777"/>
                </a:solidFill>
              </a:rPr>
              <a:t>a fee</a:t>
            </a:r>
            <a:r>
              <a:rPr lang="en-GB" sz="1001" dirty="0">
                <a:solidFill>
                  <a:srgbClr val="777777"/>
                </a:solidFill>
              </a:rPr>
              <a:t> (a commission) will be charged. </a:t>
            </a:r>
            <a:endParaRPr lang="es-ES" sz="1001" dirty="0">
              <a:solidFill>
                <a:srgbClr val="777777"/>
              </a:solidFill>
            </a:endParaRPr>
          </a:p>
          <a:p>
            <a:endParaRPr lang="en-US" sz="1401" dirty="0">
              <a:solidFill>
                <a:srgbClr val="777777"/>
              </a:solidFill>
              <a:latin typeface="Catamaran"/>
            </a:endParaRPr>
          </a:p>
        </p:txBody>
      </p:sp>
      <p:pic>
        <p:nvPicPr>
          <p:cNvPr id="17" name="Imagen 16">
            <a:extLst>
              <a:ext uri="{FF2B5EF4-FFF2-40B4-BE49-F238E27FC236}">
                <a16:creationId xmlns:a16="http://schemas.microsoft.com/office/drawing/2014/main" id="{8A5F39EB-8CE4-49A8-92E0-A9CC3EC75354}"/>
              </a:ext>
            </a:extLst>
          </p:cNvPr>
          <p:cNvPicPr>
            <a:picLocks noChangeAspect="1"/>
          </p:cNvPicPr>
          <p:nvPr/>
        </p:nvPicPr>
        <p:blipFill>
          <a:blip r:embed="rId3"/>
          <a:stretch>
            <a:fillRect/>
          </a:stretch>
        </p:blipFill>
        <p:spPr>
          <a:xfrm>
            <a:off x="837203" y="1405506"/>
            <a:ext cx="951755" cy="945410"/>
          </a:xfrm>
          <a:prstGeom prst="rect">
            <a:avLst/>
          </a:prstGeom>
        </p:spPr>
      </p:pic>
      <p:pic>
        <p:nvPicPr>
          <p:cNvPr id="18" name="Imagen 17">
            <a:extLst>
              <a:ext uri="{FF2B5EF4-FFF2-40B4-BE49-F238E27FC236}">
                <a16:creationId xmlns:a16="http://schemas.microsoft.com/office/drawing/2014/main" id="{1C9A08AE-325C-47A3-A36E-A68F6F5995DD}"/>
              </a:ext>
            </a:extLst>
          </p:cNvPr>
          <p:cNvPicPr>
            <a:picLocks noChangeAspect="1"/>
          </p:cNvPicPr>
          <p:nvPr/>
        </p:nvPicPr>
        <p:blipFill>
          <a:blip r:embed="rId4"/>
          <a:stretch>
            <a:fillRect/>
          </a:stretch>
        </p:blipFill>
        <p:spPr>
          <a:xfrm>
            <a:off x="6866789" y="1320317"/>
            <a:ext cx="860697" cy="1027698"/>
          </a:xfrm>
          <a:prstGeom prst="rect">
            <a:avLst/>
          </a:prstGeom>
        </p:spPr>
      </p:pic>
      <p:pic>
        <p:nvPicPr>
          <p:cNvPr id="19" name="Imagen 18">
            <a:extLst>
              <a:ext uri="{FF2B5EF4-FFF2-40B4-BE49-F238E27FC236}">
                <a16:creationId xmlns:a16="http://schemas.microsoft.com/office/drawing/2014/main" id="{C28B2B8C-DA10-43BC-805E-5AF0D8D568E0}"/>
              </a:ext>
            </a:extLst>
          </p:cNvPr>
          <p:cNvPicPr>
            <a:picLocks noChangeAspect="1"/>
          </p:cNvPicPr>
          <p:nvPr/>
        </p:nvPicPr>
        <p:blipFill>
          <a:blip r:embed="rId5"/>
          <a:stretch>
            <a:fillRect/>
          </a:stretch>
        </p:blipFill>
        <p:spPr>
          <a:xfrm>
            <a:off x="3761107" y="1353576"/>
            <a:ext cx="1106533" cy="989113"/>
          </a:xfrm>
          <a:prstGeom prst="rect">
            <a:avLst/>
          </a:prstGeom>
        </p:spPr>
      </p:pic>
      <p:pic>
        <p:nvPicPr>
          <p:cNvPr id="20" name="Imagen 19">
            <a:extLst>
              <a:ext uri="{FF2B5EF4-FFF2-40B4-BE49-F238E27FC236}">
                <a16:creationId xmlns:a16="http://schemas.microsoft.com/office/drawing/2014/main" id="{592E1E39-7B5D-4C2C-AB9B-917D8A36CC23}"/>
              </a:ext>
            </a:extLst>
          </p:cNvPr>
          <p:cNvPicPr>
            <a:picLocks noChangeAspect="1"/>
          </p:cNvPicPr>
          <p:nvPr/>
        </p:nvPicPr>
        <p:blipFill rotWithShape="1">
          <a:blip r:embed="rId6"/>
          <a:srcRect b="3158"/>
          <a:stretch/>
        </p:blipFill>
        <p:spPr>
          <a:xfrm>
            <a:off x="9945154" y="1405505"/>
            <a:ext cx="703417" cy="1093191"/>
          </a:xfrm>
          <a:prstGeom prst="rect">
            <a:avLst/>
          </a:prstGeom>
        </p:spPr>
      </p:pic>
      <p:pic>
        <p:nvPicPr>
          <p:cNvPr id="21" name="Imagen 20">
            <a:extLst>
              <a:ext uri="{FF2B5EF4-FFF2-40B4-BE49-F238E27FC236}">
                <a16:creationId xmlns:a16="http://schemas.microsoft.com/office/drawing/2014/main" id="{71075E63-B9FF-43E2-9A7C-E1D1B735EACD}"/>
              </a:ext>
            </a:extLst>
          </p:cNvPr>
          <p:cNvPicPr>
            <a:picLocks noChangeAspect="1"/>
          </p:cNvPicPr>
          <p:nvPr/>
        </p:nvPicPr>
        <p:blipFill>
          <a:blip r:embed="rId7"/>
          <a:stretch>
            <a:fillRect/>
          </a:stretch>
        </p:blipFill>
        <p:spPr>
          <a:xfrm>
            <a:off x="7928066" y="1656312"/>
            <a:ext cx="1448014" cy="411305"/>
          </a:xfrm>
          <a:prstGeom prst="rect">
            <a:avLst/>
          </a:prstGeom>
        </p:spPr>
      </p:pic>
      <p:pic>
        <p:nvPicPr>
          <p:cNvPr id="23" name="Imagen 22">
            <a:extLst>
              <a:ext uri="{FF2B5EF4-FFF2-40B4-BE49-F238E27FC236}">
                <a16:creationId xmlns:a16="http://schemas.microsoft.com/office/drawing/2014/main" id="{E0AD8D11-0593-4960-9FFA-804F824C41CD}"/>
              </a:ext>
            </a:extLst>
          </p:cNvPr>
          <p:cNvPicPr>
            <a:picLocks noChangeAspect="1"/>
          </p:cNvPicPr>
          <p:nvPr/>
        </p:nvPicPr>
        <p:blipFill>
          <a:blip r:embed="rId7"/>
          <a:stretch>
            <a:fillRect/>
          </a:stretch>
        </p:blipFill>
        <p:spPr>
          <a:xfrm>
            <a:off x="5054722" y="1628515"/>
            <a:ext cx="1448014" cy="411305"/>
          </a:xfrm>
          <a:prstGeom prst="rect">
            <a:avLst/>
          </a:prstGeom>
        </p:spPr>
      </p:pic>
      <p:pic>
        <p:nvPicPr>
          <p:cNvPr id="25" name="Imagen 24">
            <a:extLst>
              <a:ext uri="{FF2B5EF4-FFF2-40B4-BE49-F238E27FC236}">
                <a16:creationId xmlns:a16="http://schemas.microsoft.com/office/drawing/2014/main" id="{516FB0FE-B942-485E-9BD6-A1356891B3BC}"/>
              </a:ext>
            </a:extLst>
          </p:cNvPr>
          <p:cNvPicPr>
            <a:picLocks noChangeAspect="1"/>
          </p:cNvPicPr>
          <p:nvPr/>
        </p:nvPicPr>
        <p:blipFill>
          <a:blip r:embed="rId7"/>
          <a:stretch>
            <a:fillRect/>
          </a:stretch>
        </p:blipFill>
        <p:spPr>
          <a:xfrm>
            <a:off x="2110064" y="1642482"/>
            <a:ext cx="1448014" cy="411305"/>
          </a:xfrm>
          <a:prstGeom prst="rect">
            <a:avLst/>
          </a:prstGeom>
        </p:spPr>
      </p:pic>
    </p:spTree>
    <p:extLst>
      <p:ext uri="{BB962C8B-B14F-4D97-AF65-F5344CB8AC3E}">
        <p14:creationId xmlns:p14="http://schemas.microsoft.com/office/powerpoint/2010/main" val="251649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10EEAFB-8798-43CE-86D1-0547EA3FBDB7}"/>
              </a:ext>
            </a:extLst>
          </p:cNvPr>
          <p:cNvSpPr txBox="1"/>
          <p:nvPr/>
        </p:nvSpPr>
        <p:spPr>
          <a:xfrm>
            <a:off x="-4321" y="0"/>
            <a:ext cx="12192000" cy="584775"/>
          </a:xfrm>
          <a:prstGeom prst="rect">
            <a:avLst/>
          </a:prstGeom>
          <a:solidFill>
            <a:schemeClr val="tx1"/>
          </a:solidFill>
        </p:spPr>
        <p:txBody>
          <a:bodyPr wrap="square" rtlCol="0">
            <a:spAutoFit/>
          </a:bodyPr>
          <a:lstStyle/>
          <a:p>
            <a:pPr algn="ctr"/>
            <a:r>
              <a:rPr lang="en-US" sz="3200" b="1" dirty="0">
                <a:solidFill>
                  <a:schemeClr val="bg1"/>
                </a:solidFill>
                <a:latin typeface="Catamaran"/>
              </a:rPr>
              <a:t>Traction and marketing</a:t>
            </a:r>
          </a:p>
        </p:txBody>
      </p:sp>
      <p:sp>
        <p:nvSpPr>
          <p:cNvPr id="17" name="CuadroTexto 16">
            <a:extLst>
              <a:ext uri="{FF2B5EF4-FFF2-40B4-BE49-F238E27FC236}">
                <a16:creationId xmlns:a16="http://schemas.microsoft.com/office/drawing/2014/main" id="{EF3AE2B7-7199-4DD0-9AC8-A8F2E69AA2B7}"/>
              </a:ext>
            </a:extLst>
          </p:cNvPr>
          <p:cNvSpPr txBox="1"/>
          <p:nvPr/>
        </p:nvSpPr>
        <p:spPr>
          <a:xfrm>
            <a:off x="3374360" y="932829"/>
            <a:ext cx="2726508" cy="4963795"/>
          </a:xfrm>
          <a:prstGeom prst="rect">
            <a:avLst/>
          </a:prstGeom>
          <a:noFill/>
        </p:spPr>
        <p:txBody>
          <a:bodyPr wrap="square" rtlCol="0">
            <a:spAutoFit/>
          </a:bodyPr>
          <a:lstStyle/>
          <a:p>
            <a:r>
              <a:rPr lang="en-US" sz="1801" b="1" dirty="0">
                <a:latin typeface="Catamaran"/>
              </a:rPr>
              <a:t>2. Easy Feedback PRO</a:t>
            </a:r>
          </a:p>
          <a:p>
            <a:endParaRPr lang="en-US" sz="1401" dirty="0">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pPr marL="182570" indent="-182570">
              <a:spcBef>
                <a:spcPts val="900"/>
              </a:spcBef>
              <a:buFont typeface="Arial" panose="020B0604020202020204" pitchFamily="34" charset="0"/>
              <a:buChar char="•"/>
            </a:pPr>
            <a:r>
              <a:rPr lang="en-US" sz="1200" dirty="0">
                <a:solidFill>
                  <a:srgbClr val="777777"/>
                </a:solidFill>
                <a:latin typeface="Catamaran"/>
              </a:rPr>
              <a:t>Product developed and in the market. Continuous product improvement interactions have been carried out for 3 years with two of our clients. 100 establishments have our services.</a:t>
            </a:r>
          </a:p>
          <a:p>
            <a:pPr marL="182570" indent="-182570">
              <a:spcBef>
                <a:spcPts val="900"/>
              </a:spcBef>
              <a:buFont typeface="Arial" panose="020B0604020202020204" pitchFamily="34" charset="0"/>
              <a:buChar char="•"/>
            </a:pPr>
            <a:r>
              <a:rPr lang="en-US" sz="1200" dirty="0">
                <a:solidFill>
                  <a:srgbClr val="777777"/>
                </a:solidFill>
                <a:latin typeface="Catamaran"/>
              </a:rPr>
              <a:t>We have identified 180 potential sectors, but we are focusing on 63 potential sectors which we will contact at different phases of the commercialization.</a:t>
            </a:r>
          </a:p>
          <a:p>
            <a:pPr marL="182570" indent="-182570">
              <a:spcBef>
                <a:spcPts val="900"/>
              </a:spcBef>
              <a:buFont typeface="Arial" panose="020B0604020202020204" pitchFamily="34" charset="0"/>
              <a:buChar char="•"/>
            </a:pPr>
            <a:r>
              <a:rPr lang="en-US" sz="1200" dirty="0">
                <a:solidFill>
                  <a:srgbClr val="777777"/>
                </a:solidFill>
                <a:latin typeface="Catamaran"/>
              </a:rPr>
              <a:t>In the fourth quarter of 2019, we will market in two of them: restaurants and car dealerships. Sectors where we already are with 15 clients that have tested and validated our product.</a:t>
            </a:r>
          </a:p>
        </p:txBody>
      </p:sp>
      <p:pic>
        <p:nvPicPr>
          <p:cNvPr id="18" name="Imagen 17">
            <a:extLst>
              <a:ext uri="{FF2B5EF4-FFF2-40B4-BE49-F238E27FC236}">
                <a16:creationId xmlns:a16="http://schemas.microsoft.com/office/drawing/2014/main" id="{0F1B4364-55F3-41C3-80F5-080ADC3A6FF1}"/>
              </a:ext>
            </a:extLst>
          </p:cNvPr>
          <p:cNvPicPr>
            <a:picLocks noChangeAspect="1"/>
          </p:cNvPicPr>
          <p:nvPr/>
        </p:nvPicPr>
        <p:blipFill>
          <a:blip r:embed="rId3"/>
          <a:stretch>
            <a:fillRect/>
          </a:stretch>
        </p:blipFill>
        <p:spPr>
          <a:xfrm rot="10800000">
            <a:off x="11651112" y="5711853"/>
            <a:ext cx="542590" cy="1146148"/>
          </a:xfrm>
          <a:prstGeom prst="rect">
            <a:avLst/>
          </a:prstGeom>
        </p:spPr>
      </p:pic>
      <p:sp>
        <p:nvSpPr>
          <p:cNvPr id="19" name="CuadroTexto 18">
            <a:extLst>
              <a:ext uri="{FF2B5EF4-FFF2-40B4-BE49-F238E27FC236}">
                <a16:creationId xmlns:a16="http://schemas.microsoft.com/office/drawing/2014/main" id="{4ED53095-02A7-4A5E-BBA1-3E86B959E183}"/>
              </a:ext>
            </a:extLst>
          </p:cNvPr>
          <p:cNvSpPr txBox="1"/>
          <p:nvPr/>
        </p:nvSpPr>
        <p:spPr>
          <a:xfrm>
            <a:off x="336730" y="937210"/>
            <a:ext cx="2850548" cy="4686283"/>
          </a:xfrm>
          <a:prstGeom prst="rect">
            <a:avLst/>
          </a:prstGeom>
          <a:noFill/>
        </p:spPr>
        <p:txBody>
          <a:bodyPr wrap="square" rtlCol="0">
            <a:spAutoFit/>
          </a:bodyPr>
          <a:lstStyle/>
          <a:p>
            <a:r>
              <a:rPr lang="en-US" sz="1801" b="1" dirty="0">
                <a:latin typeface="Catamaran"/>
              </a:rPr>
              <a:t>1. www.EasyFeedback.com</a:t>
            </a:r>
          </a:p>
          <a:p>
            <a:endParaRPr lang="en-US" sz="1001" b="1" dirty="0">
              <a:latin typeface="Catamaran"/>
            </a:endParaRPr>
          </a:p>
          <a:p>
            <a:endParaRPr lang="en-US" sz="1001" b="1" dirty="0">
              <a:solidFill>
                <a:srgbClr val="777777"/>
              </a:solidFill>
              <a:latin typeface="Catamaran"/>
            </a:endParaRPr>
          </a:p>
          <a:p>
            <a:endParaRPr lang="en-US" sz="1600" dirty="0">
              <a:solidFill>
                <a:srgbClr val="777777"/>
              </a:solidFill>
              <a:latin typeface="Catamaran"/>
            </a:endParaRPr>
          </a:p>
          <a:p>
            <a:endParaRPr lang="en-US" sz="1600" dirty="0">
              <a:solidFill>
                <a:srgbClr val="777777"/>
              </a:solidFill>
              <a:latin typeface="Catamaran"/>
            </a:endParaRPr>
          </a:p>
          <a:p>
            <a:endParaRPr lang="en-US" sz="1600" dirty="0">
              <a:solidFill>
                <a:srgbClr val="777777"/>
              </a:solidFill>
              <a:latin typeface="Catamaran"/>
            </a:endParaRPr>
          </a:p>
          <a:p>
            <a:endParaRPr lang="en-US" sz="1600" dirty="0">
              <a:solidFill>
                <a:srgbClr val="777777"/>
              </a:solidFill>
              <a:latin typeface="Catamaran"/>
            </a:endParaRPr>
          </a:p>
          <a:p>
            <a:pPr marL="182570" indent="-182570">
              <a:spcBef>
                <a:spcPts val="900"/>
              </a:spcBef>
              <a:buFont typeface="Arial" panose="020B0604020202020204" pitchFamily="34" charset="0"/>
              <a:buChar char="•"/>
            </a:pPr>
            <a:r>
              <a:rPr lang="en-US" sz="1200" dirty="0">
                <a:solidFill>
                  <a:srgbClr val="777777"/>
                </a:solidFill>
                <a:latin typeface="Catamaran"/>
              </a:rPr>
              <a:t>Web running since August 2016.</a:t>
            </a:r>
          </a:p>
          <a:p>
            <a:pPr marL="182570" indent="-182570">
              <a:spcBef>
                <a:spcPts val="900"/>
              </a:spcBef>
              <a:buFont typeface="Arial" panose="020B0604020202020204" pitchFamily="34" charset="0"/>
              <a:buChar char="•"/>
            </a:pPr>
            <a:r>
              <a:rPr lang="en-US" sz="1200" dirty="0">
                <a:solidFill>
                  <a:srgbClr val="777777"/>
                </a:solidFill>
                <a:latin typeface="Catamaran"/>
              </a:rPr>
              <a:t>230,000 feedbacks already sent to companies in 50 countries.</a:t>
            </a:r>
          </a:p>
          <a:p>
            <a:pPr marL="182570" indent="-182570">
              <a:spcBef>
                <a:spcPts val="900"/>
              </a:spcBef>
              <a:buFont typeface="Arial" panose="020B0604020202020204" pitchFamily="34" charset="0"/>
              <a:buChar char="•"/>
            </a:pPr>
            <a:r>
              <a:rPr lang="en-GB" sz="1200" dirty="0">
                <a:solidFill>
                  <a:srgbClr val="777777"/>
                </a:solidFill>
                <a:latin typeface="Catamaran"/>
              </a:rPr>
              <a:t>92,8 % found it Very interesting, Quite interesting or Somewhat interesting. </a:t>
            </a:r>
            <a:endParaRPr lang="es-ES" sz="1200" dirty="0">
              <a:solidFill>
                <a:srgbClr val="777777"/>
              </a:solidFill>
              <a:latin typeface="Catamaran"/>
            </a:endParaRPr>
          </a:p>
          <a:p>
            <a:pPr marL="182570" indent="-182570">
              <a:spcBef>
                <a:spcPts val="900"/>
              </a:spcBef>
              <a:buFont typeface="Arial" panose="020B0604020202020204" pitchFamily="34" charset="0"/>
              <a:buChar char="•"/>
            </a:pPr>
            <a:r>
              <a:rPr lang="en-GB" sz="1200" dirty="0">
                <a:solidFill>
                  <a:srgbClr val="777777"/>
                </a:solidFill>
                <a:latin typeface="Catamaran"/>
              </a:rPr>
              <a:t>80,3 % told us that they are going to recommended or have already recommended it.</a:t>
            </a:r>
            <a:endParaRPr lang="es-ES" sz="1200" dirty="0">
              <a:solidFill>
                <a:srgbClr val="777777"/>
              </a:solidFill>
              <a:latin typeface="Catamaran"/>
            </a:endParaRPr>
          </a:p>
          <a:p>
            <a:pPr marL="182570" indent="-182570">
              <a:spcBef>
                <a:spcPts val="900"/>
              </a:spcBef>
              <a:buFont typeface="Arial" panose="020B0604020202020204" pitchFamily="34" charset="0"/>
              <a:buChar char="•"/>
            </a:pPr>
            <a:r>
              <a:rPr lang="en-GB" sz="1200" dirty="0">
                <a:solidFill>
                  <a:srgbClr val="777777"/>
                </a:solidFill>
                <a:latin typeface="Catamaran"/>
              </a:rPr>
              <a:t>89,0 % said that they are going to use.</a:t>
            </a:r>
          </a:p>
          <a:p>
            <a:pPr marL="182570" indent="-182570">
              <a:spcBef>
                <a:spcPts val="900"/>
              </a:spcBef>
              <a:buFont typeface="Arial" panose="020B0604020202020204" pitchFamily="34" charset="0"/>
              <a:buChar char="•"/>
            </a:pPr>
            <a:r>
              <a:rPr lang="en-GB" sz="1200" dirty="0">
                <a:solidFill>
                  <a:srgbClr val="777777"/>
                </a:solidFill>
                <a:latin typeface="Catamaran"/>
              </a:rPr>
              <a:t>Bounce rate of 38,9%.</a:t>
            </a:r>
          </a:p>
          <a:p>
            <a:pPr marL="182570" indent="-182570">
              <a:spcBef>
                <a:spcPts val="900"/>
              </a:spcBef>
              <a:buFont typeface="Arial" panose="020B0604020202020204" pitchFamily="34" charset="0"/>
              <a:buChar char="•"/>
            </a:pPr>
            <a:r>
              <a:rPr lang="en-GB" sz="1200" dirty="0">
                <a:solidFill>
                  <a:srgbClr val="777777"/>
                </a:solidFill>
                <a:latin typeface="Catamaran"/>
              </a:rPr>
              <a:t>20</a:t>
            </a:r>
            <a:r>
              <a:rPr lang="en-US" sz="1200" dirty="0">
                <a:solidFill>
                  <a:srgbClr val="777777"/>
                </a:solidFill>
                <a:latin typeface="Catamaran"/>
              </a:rPr>
              <a:t>,3% of users who visit the web send feedback.</a:t>
            </a:r>
            <a:endParaRPr lang="es-ES" sz="1200" dirty="0">
              <a:solidFill>
                <a:srgbClr val="777777"/>
              </a:solidFill>
              <a:latin typeface="Catamaran"/>
            </a:endParaRPr>
          </a:p>
        </p:txBody>
      </p:sp>
      <p:sp>
        <p:nvSpPr>
          <p:cNvPr id="20" name="CuadroTexto 19">
            <a:extLst>
              <a:ext uri="{FF2B5EF4-FFF2-40B4-BE49-F238E27FC236}">
                <a16:creationId xmlns:a16="http://schemas.microsoft.com/office/drawing/2014/main" id="{5CD09AAD-928B-4860-858A-2ECA71F5D099}"/>
              </a:ext>
            </a:extLst>
          </p:cNvPr>
          <p:cNvSpPr txBox="1"/>
          <p:nvPr/>
        </p:nvSpPr>
        <p:spPr>
          <a:xfrm>
            <a:off x="6250943" y="923048"/>
            <a:ext cx="2726508" cy="5141279"/>
          </a:xfrm>
          <a:prstGeom prst="rect">
            <a:avLst/>
          </a:prstGeom>
          <a:noFill/>
        </p:spPr>
        <p:txBody>
          <a:bodyPr wrap="square" rtlCol="0">
            <a:spAutoFit/>
          </a:bodyPr>
          <a:lstStyle/>
          <a:p>
            <a:r>
              <a:rPr lang="en-US" sz="1801" b="1" dirty="0">
                <a:latin typeface="Catamaran"/>
              </a:rPr>
              <a:t>3. Legal advice</a:t>
            </a:r>
          </a:p>
          <a:p>
            <a:endParaRPr lang="en-US" sz="1801" b="1" dirty="0">
              <a:latin typeface="Catamaran"/>
            </a:endParaRPr>
          </a:p>
          <a:p>
            <a:endParaRPr lang="en-US" sz="10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801" dirty="0">
              <a:solidFill>
                <a:srgbClr val="777777"/>
              </a:solidFill>
              <a:latin typeface="Catamaran"/>
            </a:endParaRPr>
          </a:p>
          <a:p>
            <a:endParaRPr lang="en-US" sz="1001" dirty="0"/>
          </a:p>
          <a:p>
            <a:pPr marL="182570" indent="-182570">
              <a:spcBef>
                <a:spcPts val="900"/>
              </a:spcBef>
              <a:buFont typeface="Arial" panose="020B0604020202020204" pitchFamily="34" charset="0"/>
              <a:buChar char="•"/>
            </a:pPr>
            <a:r>
              <a:rPr lang="en-US" sz="1200" dirty="0">
                <a:solidFill>
                  <a:srgbClr val="777777"/>
                </a:solidFill>
                <a:latin typeface="Catamaran"/>
              </a:rPr>
              <a:t>We launched this service in March 2019.</a:t>
            </a:r>
          </a:p>
          <a:p>
            <a:pPr marL="182570" indent="-182570">
              <a:spcBef>
                <a:spcPts val="900"/>
              </a:spcBef>
              <a:buFont typeface="Arial" panose="020B0604020202020204" pitchFamily="34" charset="0"/>
              <a:buChar char="•"/>
            </a:pPr>
            <a:r>
              <a:rPr lang="en-US" sz="1200" dirty="0">
                <a:solidFill>
                  <a:srgbClr val="777777"/>
                </a:solidFill>
                <a:latin typeface="Catamaran"/>
              </a:rPr>
              <a:t>We already have clients that have contracted the service and we are improving the sales funnel. </a:t>
            </a:r>
          </a:p>
          <a:p>
            <a:pPr marL="182570" indent="-182570">
              <a:spcBef>
                <a:spcPts val="900"/>
              </a:spcBef>
              <a:buFont typeface="Arial" panose="020B0604020202020204" pitchFamily="34" charset="0"/>
              <a:buChar char="•"/>
            </a:pPr>
            <a:r>
              <a:rPr lang="en-US" sz="1200" dirty="0">
                <a:solidFill>
                  <a:srgbClr val="777777"/>
                </a:solidFill>
                <a:latin typeface="Catamaran"/>
              </a:rPr>
              <a:t>It is currently running  in Spain and soon, in Mexico.</a:t>
            </a:r>
          </a:p>
          <a:p>
            <a:pPr marL="182570" indent="-182570">
              <a:spcBef>
                <a:spcPts val="900"/>
              </a:spcBef>
              <a:buFont typeface="Arial" panose="020B0604020202020204" pitchFamily="34" charset="0"/>
              <a:buChar char="•"/>
            </a:pPr>
            <a:r>
              <a:rPr lang="en-US" sz="1200" dirty="0">
                <a:solidFill>
                  <a:srgbClr val="777777"/>
                </a:solidFill>
                <a:latin typeface="Catamaran"/>
              </a:rPr>
              <a:t>The international implementation will be defined by the organic growth of the feedback sent through easyfeedback.com</a:t>
            </a:r>
          </a:p>
          <a:p>
            <a:r>
              <a:rPr lang="en-US" sz="1001" dirty="0"/>
              <a:t> </a:t>
            </a:r>
          </a:p>
          <a:p>
            <a:br>
              <a:rPr lang="en-US" sz="1801" dirty="0"/>
            </a:br>
            <a:endParaRPr lang="en-US" sz="1801" dirty="0">
              <a:latin typeface="Catamaran"/>
            </a:endParaRPr>
          </a:p>
          <a:p>
            <a:endParaRPr lang="es-ES" sz="1801" dirty="0">
              <a:latin typeface="Catamaran"/>
            </a:endParaRPr>
          </a:p>
        </p:txBody>
      </p:sp>
      <p:sp>
        <p:nvSpPr>
          <p:cNvPr id="21" name="Rectángulo 20">
            <a:extLst>
              <a:ext uri="{FF2B5EF4-FFF2-40B4-BE49-F238E27FC236}">
                <a16:creationId xmlns:a16="http://schemas.microsoft.com/office/drawing/2014/main" id="{1B6CA2C9-C021-4D24-8DD2-1A35889144E2}"/>
              </a:ext>
            </a:extLst>
          </p:cNvPr>
          <p:cNvSpPr/>
          <p:nvPr/>
        </p:nvSpPr>
        <p:spPr>
          <a:xfrm>
            <a:off x="9181953" y="945531"/>
            <a:ext cx="2859163" cy="5733364"/>
          </a:xfrm>
          <a:prstGeom prst="rect">
            <a:avLst/>
          </a:prstGeom>
        </p:spPr>
        <p:txBody>
          <a:bodyPr wrap="square">
            <a:spAutoFit/>
          </a:bodyPr>
          <a:lstStyle/>
          <a:p>
            <a:r>
              <a:rPr lang="en-US" sz="1801" b="1" dirty="0">
                <a:solidFill>
                  <a:srgbClr val="333333"/>
                </a:solidFill>
                <a:latin typeface="Catamaran"/>
              </a:rPr>
              <a:t>4. Use of EFTs</a:t>
            </a: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a:p>
            <a:endParaRPr lang="en-US" sz="1200" dirty="0">
              <a:solidFill>
                <a:srgbClr val="777777"/>
              </a:solidFill>
              <a:latin typeface="Catamaran"/>
            </a:endParaRPr>
          </a:p>
          <a:p>
            <a:endParaRPr lang="en-US" sz="1401" dirty="0">
              <a:solidFill>
                <a:srgbClr val="777777"/>
              </a:solidFill>
              <a:latin typeface="Catamaran"/>
            </a:endParaRPr>
          </a:p>
          <a:p>
            <a:pPr marL="182570" indent="-182570">
              <a:spcBef>
                <a:spcPts val="900"/>
              </a:spcBef>
              <a:buFont typeface="Arial" panose="020B0604020202020204" pitchFamily="34" charset="0"/>
              <a:buChar char="•"/>
            </a:pPr>
            <a:r>
              <a:rPr lang="en-GB" sz="1200" dirty="0">
                <a:solidFill>
                  <a:srgbClr val="777777"/>
                </a:solidFill>
                <a:latin typeface="Catamaran"/>
              </a:rPr>
              <a:t>As off today, the number of feedback sent daily ranges between 200 and 300.</a:t>
            </a:r>
          </a:p>
          <a:p>
            <a:pPr marL="182570" indent="-182570">
              <a:spcBef>
                <a:spcPts val="900"/>
              </a:spcBef>
              <a:buFont typeface="Arial" panose="020B0604020202020204" pitchFamily="34" charset="0"/>
              <a:buChar char="•"/>
            </a:pPr>
            <a:r>
              <a:rPr lang="en-GB" sz="1200" dirty="0">
                <a:solidFill>
                  <a:srgbClr val="777777"/>
                </a:solidFill>
                <a:latin typeface="Catamaran"/>
              </a:rPr>
              <a:t>With the launch of Easy </a:t>
            </a:r>
            <a:r>
              <a:rPr lang="en-GB" sz="1200" dirty="0" err="1">
                <a:solidFill>
                  <a:srgbClr val="777777"/>
                </a:solidFill>
                <a:latin typeface="Catamaran"/>
              </a:rPr>
              <a:t>Feeback</a:t>
            </a:r>
            <a:r>
              <a:rPr lang="en-GB" sz="1200" dirty="0">
                <a:solidFill>
                  <a:srgbClr val="777777"/>
                </a:solidFill>
                <a:latin typeface="Catamaran"/>
              </a:rPr>
              <a:t> Tokens and the process of internationalization of the service with translation into other languages, we expect an exponential growth of the number of feedback sent.</a:t>
            </a:r>
          </a:p>
          <a:p>
            <a:pPr marL="182570" indent="-182570">
              <a:spcBef>
                <a:spcPts val="900"/>
              </a:spcBef>
              <a:buFont typeface="Arial" panose="020B0604020202020204" pitchFamily="34" charset="0"/>
              <a:buChar char="•"/>
            </a:pPr>
            <a:r>
              <a:rPr lang="en-US" sz="1200" dirty="0">
                <a:solidFill>
                  <a:srgbClr val="777777"/>
                </a:solidFill>
                <a:latin typeface="Catamaran"/>
              </a:rPr>
              <a:t>In July 2019 we started our marketing strategy: bounties program, referrals, advisors, registration in more than 120 pages of cryptocurrencies, contact with the speakers of more than 100 events related to the cryptocurrencies that we have located, launch of our 10 social networks in which we will interact and start our communication plan.</a:t>
            </a:r>
          </a:p>
          <a:p>
            <a:endParaRPr lang="en-US" sz="1200" dirty="0">
              <a:solidFill>
                <a:srgbClr val="777777"/>
              </a:solidFill>
              <a:latin typeface="Catamaran"/>
            </a:endParaRPr>
          </a:p>
          <a:p>
            <a:endParaRPr lang="en-US" sz="1401" dirty="0">
              <a:solidFill>
                <a:srgbClr val="777777"/>
              </a:solidFill>
              <a:latin typeface="Catamaran"/>
            </a:endParaRPr>
          </a:p>
          <a:p>
            <a:endParaRPr lang="en-US" sz="1401" dirty="0">
              <a:solidFill>
                <a:srgbClr val="777777"/>
              </a:solidFill>
              <a:latin typeface="Catamaran"/>
            </a:endParaRPr>
          </a:p>
        </p:txBody>
      </p:sp>
      <p:pic>
        <p:nvPicPr>
          <p:cNvPr id="22" name="Imagen 21">
            <a:extLst>
              <a:ext uri="{FF2B5EF4-FFF2-40B4-BE49-F238E27FC236}">
                <a16:creationId xmlns:a16="http://schemas.microsoft.com/office/drawing/2014/main" id="{721796AF-998F-474E-BA5F-7CEB8FB64C41}"/>
              </a:ext>
            </a:extLst>
          </p:cNvPr>
          <p:cNvPicPr>
            <a:picLocks noChangeAspect="1"/>
          </p:cNvPicPr>
          <p:nvPr/>
        </p:nvPicPr>
        <p:blipFill>
          <a:blip r:embed="rId4"/>
          <a:stretch>
            <a:fillRect/>
          </a:stretch>
        </p:blipFill>
        <p:spPr>
          <a:xfrm>
            <a:off x="837203" y="1405506"/>
            <a:ext cx="951755" cy="945410"/>
          </a:xfrm>
          <a:prstGeom prst="rect">
            <a:avLst/>
          </a:prstGeom>
        </p:spPr>
      </p:pic>
      <p:pic>
        <p:nvPicPr>
          <p:cNvPr id="23" name="Imagen 22">
            <a:extLst>
              <a:ext uri="{FF2B5EF4-FFF2-40B4-BE49-F238E27FC236}">
                <a16:creationId xmlns:a16="http://schemas.microsoft.com/office/drawing/2014/main" id="{F84BB6BB-16E5-4191-9E80-E5A506F5F3E9}"/>
              </a:ext>
            </a:extLst>
          </p:cNvPr>
          <p:cNvPicPr>
            <a:picLocks noChangeAspect="1"/>
          </p:cNvPicPr>
          <p:nvPr/>
        </p:nvPicPr>
        <p:blipFill>
          <a:blip r:embed="rId5"/>
          <a:stretch>
            <a:fillRect/>
          </a:stretch>
        </p:blipFill>
        <p:spPr>
          <a:xfrm>
            <a:off x="6866789" y="1320317"/>
            <a:ext cx="860697" cy="1027698"/>
          </a:xfrm>
          <a:prstGeom prst="rect">
            <a:avLst/>
          </a:prstGeom>
        </p:spPr>
      </p:pic>
      <p:pic>
        <p:nvPicPr>
          <p:cNvPr id="24" name="Imagen 23">
            <a:extLst>
              <a:ext uri="{FF2B5EF4-FFF2-40B4-BE49-F238E27FC236}">
                <a16:creationId xmlns:a16="http://schemas.microsoft.com/office/drawing/2014/main" id="{84AC8214-32FF-43D2-8B4A-DD28D15C6E0B}"/>
              </a:ext>
            </a:extLst>
          </p:cNvPr>
          <p:cNvPicPr>
            <a:picLocks noChangeAspect="1"/>
          </p:cNvPicPr>
          <p:nvPr/>
        </p:nvPicPr>
        <p:blipFill>
          <a:blip r:embed="rId6"/>
          <a:stretch>
            <a:fillRect/>
          </a:stretch>
        </p:blipFill>
        <p:spPr>
          <a:xfrm>
            <a:off x="3761107" y="1353576"/>
            <a:ext cx="1106533" cy="989113"/>
          </a:xfrm>
          <a:prstGeom prst="rect">
            <a:avLst/>
          </a:prstGeom>
        </p:spPr>
      </p:pic>
      <p:pic>
        <p:nvPicPr>
          <p:cNvPr id="25" name="Imagen 24">
            <a:extLst>
              <a:ext uri="{FF2B5EF4-FFF2-40B4-BE49-F238E27FC236}">
                <a16:creationId xmlns:a16="http://schemas.microsoft.com/office/drawing/2014/main" id="{EABD9E1E-9E27-4CD8-AC93-06016BBD65D5}"/>
              </a:ext>
            </a:extLst>
          </p:cNvPr>
          <p:cNvPicPr>
            <a:picLocks noChangeAspect="1"/>
          </p:cNvPicPr>
          <p:nvPr/>
        </p:nvPicPr>
        <p:blipFill rotWithShape="1">
          <a:blip r:embed="rId7"/>
          <a:srcRect b="3158"/>
          <a:stretch/>
        </p:blipFill>
        <p:spPr>
          <a:xfrm>
            <a:off x="9962572" y="1405505"/>
            <a:ext cx="703417" cy="1093191"/>
          </a:xfrm>
          <a:prstGeom prst="rect">
            <a:avLst/>
          </a:prstGeom>
        </p:spPr>
      </p:pic>
      <p:pic>
        <p:nvPicPr>
          <p:cNvPr id="26" name="Imagen 25">
            <a:extLst>
              <a:ext uri="{FF2B5EF4-FFF2-40B4-BE49-F238E27FC236}">
                <a16:creationId xmlns:a16="http://schemas.microsoft.com/office/drawing/2014/main" id="{AA1C20D0-D4F1-4B16-A327-40874ED28A75}"/>
              </a:ext>
            </a:extLst>
          </p:cNvPr>
          <p:cNvPicPr>
            <a:picLocks noChangeAspect="1"/>
          </p:cNvPicPr>
          <p:nvPr/>
        </p:nvPicPr>
        <p:blipFill>
          <a:blip r:embed="rId8"/>
          <a:stretch>
            <a:fillRect/>
          </a:stretch>
        </p:blipFill>
        <p:spPr>
          <a:xfrm>
            <a:off x="7928066" y="1656312"/>
            <a:ext cx="1448014" cy="411305"/>
          </a:xfrm>
          <a:prstGeom prst="rect">
            <a:avLst/>
          </a:prstGeom>
        </p:spPr>
      </p:pic>
      <p:pic>
        <p:nvPicPr>
          <p:cNvPr id="27" name="Imagen 26">
            <a:extLst>
              <a:ext uri="{FF2B5EF4-FFF2-40B4-BE49-F238E27FC236}">
                <a16:creationId xmlns:a16="http://schemas.microsoft.com/office/drawing/2014/main" id="{5CE82E58-55F0-4AA9-8E22-8B4655B56432}"/>
              </a:ext>
            </a:extLst>
          </p:cNvPr>
          <p:cNvPicPr>
            <a:picLocks noChangeAspect="1"/>
          </p:cNvPicPr>
          <p:nvPr/>
        </p:nvPicPr>
        <p:blipFill>
          <a:blip r:embed="rId8"/>
          <a:stretch>
            <a:fillRect/>
          </a:stretch>
        </p:blipFill>
        <p:spPr>
          <a:xfrm>
            <a:off x="5054722" y="1628515"/>
            <a:ext cx="1448014" cy="411305"/>
          </a:xfrm>
          <a:prstGeom prst="rect">
            <a:avLst/>
          </a:prstGeom>
        </p:spPr>
      </p:pic>
      <p:pic>
        <p:nvPicPr>
          <p:cNvPr id="28" name="Imagen 27">
            <a:extLst>
              <a:ext uri="{FF2B5EF4-FFF2-40B4-BE49-F238E27FC236}">
                <a16:creationId xmlns:a16="http://schemas.microsoft.com/office/drawing/2014/main" id="{7D44EC13-1407-47D7-9401-634746F1E8AE}"/>
              </a:ext>
            </a:extLst>
          </p:cNvPr>
          <p:cNvPicPr>
            <a:picLocks noChangeAspect="1"/>
          </p:cNvPicPr>
          <p:nvPr/>
        </p:nvPicPr>
        <p:blipFill>
          <a:blip r:embed="rId8"/>
          <a:stretch>
            <a:fillRect/>
          </a:stretch>
        </p:blipFill>
        <p:spPr>
          <a:xfrm>
            <a:off x="2110064" y="1642482"/>
            <a:ext cx="1448014" cy="411305"/>
          </a:xfrm>
          <a:prstGeom prst="rect">
            <a:avLst/>
          </a:prstGeom>
        </p:spPr>
      </p:pic>
      <p:sp>
        <p:nvSpPr>
          <p:cNvPr id="31" name="CuadroTexto 30">
            <a:extLst>
              <a:ext uri="{FF2B5EF4-FFF2-40B4-BE49-F238E27FC236}">
                <a16:creationId xmlns:a16="http://schemas.microsoft.com/office/drawing/2014/main" id="{D3E3126D-8736-4865-B32B-205E2DD4BC7F}"/>
              </a:ext>
            </a:extLst>
          </p:cNvPr>
          <p:cNvSpPr txBox="1"/>
          <p:nvPr/>
        </p:nvSpPr>
        <p:spPr>
          <a:xfrm>
            <a:off x="632020" y="6118397"/>
            <a:ext cx="8174182" cy="307777"/>
          </a:xfrm>
          <a:prstGeom prst="rect">
            <a:avLst/>
          </a:prstGeom>
          <a:noFill/>
        </p:spPr>
        <p:txBody>
          <a:bodyPr wrap="square" rtlCol="0">
            <a:spAutoFit/>
          </a:bodyPr>
          <a:lstStyle/>
          <a:p>
            <a:pPr algn="ctr"/>
            <a:r>
              <a:rPr lang="en-US" sz="1400" b="1" dirty="0">
                <a:solidFill>
                  <a:srgbClr val="00B0F0"/>
                </a:solidFill>
                <a:latin typeface="Catamaran"/>
              </a:rPr>
              <a:t>With the sale of our current products we will reach the break even in the first quarter of 2020.</a:t>
            </a:r>
          </a:p>
        </p:txBody>
      </p:sp>
      <p:sp>
        <p:nvSpPr>
          <p:cNvPr id="2" name="Cerrar llave 1">
            <a:extLst>
              <a:ext uri="{FF2B5EF4-FFF2-40B4-BE49-F238E27FC236}">
                <a16:creationId xmlns:a16="http://schemas.microsoft.com/office/drawing/2014/main" id="{3A4511AD-1A3E-4B55-AE5B-484800DCF85A}"/>
              </a:ext>
            </a:extLst>
          </p:cNvPr>
          <p:cNvSpPr/>
          <p:nvPr/>
        </p:nvSpPr>
        <p:spPr>
          <a:xfrm rot="5400000">
            <a:off x="4510570" y="1655121"/>
            <a:ext cx="219443" cy="8567124"/>
          </a:xfrm>
          <a:prstGeom prst="rightBrace">
            <a:avLst>
              <a:gd name="adj1" fmla="val 329438"/>
              <a:gd name="adj2" fmla="val 48813"/>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81337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767C4B6-D56F-4309-8E45-1D20F2EED2FF}"/>
              </a:ext>
            </a:extLst>
          </p:cNvPr>
          <p:cNvSpPr txBox="1"/>
          <p:nvPr/>
        </p:nvSpPr>
        <p:spPr>
          <a:xfrm>
            <a:off x="420200" y="4834457"/>
            <a:ext cx="11351600" cy="1384995"/>
          </a:xfrm>
          <a:prstGeom prst="rect">
            <a:avLst/>
          </a:prstGeom>
          <a:noFill/>
        </p:spPr>
        <p:txBody>
          <a:bodyPr wrap="square" numCol="3" spcCol="180000" rtlCol="0">
            <a:spAutoFit/>
          </a:bodyPr>
          <a:lstStyle/>
          <a:p>
            <a:pPr marL="171450" indent="-171450">
              <a:buFont typeface="Arial" panose="020B0604020202020204" pitchFamily="34" charset="0"/>
              <a:buChar char="•"/>
            </a:pPr>
            <a:r>
              <a:rPr lang="en-US" sz="1200" b="1" dirty="0">
                <a:solidFill>
                  <a:srgbClr val="777777"/>
                </a:solidFill>
                <a:latin typeface="Catamaran"/>
              </a:rPr>
              <a:t>With the funds raised </a:t>
            </a:r>
            <a:r>
              <a:rPr lang="en-US" sz="1200" dirty="0">
                <a:solidFill>
                  <a:srgbClr val="777777"/>
                </a:solidFill>
                <a:latin typeface="Catamaran"/>
              </a:rPr>
              <a:t>we will start our international growth and expect an exponential increase of the sent feedback and consequently of the rest of the business units (Easy Feedback PRO subscription, legal advice and EFT marketplace).</a:t>
            </a:r>
          </a:p>
          <a:p>
            <a:pPr marL="171450" indent="-171450">
              <a:buFont typeface="Arial" panose="020B0604020202020204" pitchFamily="34" charset="0"/>
              <a:buChar char="•"/>
            </a:pPr>
            <a:endParaRPr lang="en-US" sz="1200" dirty="0">
              <a:solidFill>
                <a:srgbClr val="777777"/>
              </a:solidFill>
              <a:latin typeface="Catamaran"/>
            </a:endParaRPr>
          </a:p>
          <a:p>
            <a:pPr marL="171450" indent="-171450">
              <a:buFont typeface="Arial" panose="020B0604020202020204" pitchFamily="34" charset="0"/>
              <a:buChar char="•"/>
            </a:pPr>
            <a:endParaRPr lang="en-US" sz="1200" dirty="0">
              <a:solidFill>
                <a:srgbClr val="777777"/>
              </a:solidFill>
              <a:latin typeface="Catamaran"/>
            </a:endParaRPr>
          </a:p>
          <a:p>
            <a:pPr marL="171450" indent="-171450">
              <a:buFont typeface="Arial" panose="020B0604020202020204" pitchFamily="34" charset="0"/>
              <a:buChar char="•"/>
            </a:pPr>
            <a:r>
              <a:rPr lang="en-US" sz="1200" b="1" dirty="0">
                <a:solidFill>
                  <a:srgbClr val="777777"/>
                </a:solidFill>
                <a:latin typeface="Catamaran"/>
              </a:rPr>
              <a:t>To make the estimations </a:t>
            </a:r>
            <a:r>
              <a:rPr lang="en-US" sz="1200" dirty="0">
                <a:solidFill>
                  <a:srgbClr val="777777"/>
                </a:solidFill>
                <a:latin typeface="Catamaran"/>
              </a:rPr>
              <a:t>we have used the same growth model that we have had in EasyFeedback.com in Spanish since May 2016. With an average monthly growth of 6.5%.</a:t>
            </a:r>
          </a:p>
          <a:p>
            <a:pPr marL="171450" indent="-171450">
              <a:buFont typeface="Arial" panose="020B0604020202020204" pitchFamily="34" charset="0"/>
              <a:buChar char="•"/>
            </a:pPr>
            <a:endParaRPr lang="en-US" sz="1200" dirty="0">
              <a:solidFill>
                <a:srgbClr val="777777"/>
              </a:solidFill>
              <a:latin typeface="Catamaran"/>
            </a:endParaRPr>
          </a:p>
          <a:p>
            <a:pPr marL="171450" indent="-171450">
              <a:buFont typeface="Arial" panose="020B0604020202020204" pitchFamily="34" charset="0"/>
              <a:buChar char="•"/>
            </a:pPr>
            <a:endParaRPr lang="en-US" sz="1200" dirty="0">
              <a:solidFill>
                <a:srgbClr val="777777"/>
              </a:solidFill>
              <a:latin typeface="Catamaran"/>
            </a:endParaRPr>
          </a:p>
          <a:p>
            <a:pPr marL="171450" indent="-171450">
              <a:buFont typeface="Arial" panose="020B0604020202020204" pitchFamily="34" charset="0"/>
              <a:buChar char="•"/>
            </a:pPr>
            <a:endParaRPr lang="en-US" sz="1200" dirty="0">
              <a:solidFill>
                <a:srgbClr val="777777"/>
              </a:solidFill>
              <a:latin typeface="Catamaran"/>
            </a:endParaRPr>
          </a:p>
          <a:p>
            <a:pPr marL="171450" indent="-171450">
              <a:buFont typeface="Arial" panose="020B0604020202020204" pitchFamily="34" charset="0"/>
              <a:buChar char="•"/>
            </a:pPr>
            <a:r>
              <a:rPr lang="en-US" sz="1200" b="1" dirty="0">
                <a:solidFill>
                  <a:srgbClr val="777777"/>
                </a:solidFill>
                <a:latin typeface="Catamaran"/>
              </a:rPr>
              <a:t>Each green line indicates</a:t>
            </a:r>
            <a:r>
              <a:rPr lang="en-US" sz="1200" dirty="0">
                <a:solidFill>
                  <a:srgbClr val="777777"/>
                </a:solidFill>
                <a:latin typeface="Catamaran"/>
              </a:rPr>
              <a:t> the launch of EasyFeedback.com in a new language: </a:t>
            </a:r>
            <a:r>
              <a:rPr lang="en-GB" sz="1200" dirty="0">
                <a:solidFill>
                  <a:srgbClr val="777777"/>
                </a:solidFill>
                <a:latin typeface="Catamaran"/>
              </a:rPr>
              <a:t>English, German, Portuguese, Dutch, Italian, French, Polish, Russian, Korean, Japanese, Vietnamese, Chinese and Arabic</a:t>
            </a:r>
            <a:endParaRPr lang="es-ES" sz="1200" dirty="0">
              <a:solidFill>
                <a:srgbClr val="777777"/>
              </a:solidFill>
              <a:latin typeface="Catamaran"/>
            </a:endParaRPr>
          </a:p>
        </p:txBody>
      </p:sp>
      <p:pic>
        <p:nvPicPr>
          <p:cNvPr id="7" name="Imagen 6">
            <a:extLst>
              <a:ext uri="{FF2B5EF4-FFF2-40B4-BE49-F238E27FC236}">
                <a16:creationId xmlns:a16="http://schemas.microsoft.com/office/drawing/2014/main" id="{FC4E5983-3BF8-4D1C-A6EC-3F41E1C1F496}"/>
              </a:ext>
            </a:extLst>
          </p:cNvPr>
          <p:cNvPicPr>
            <a:picLocks noChangeAspect="1"/>
          </p:cNvPicPr>
          <p:nvPr/>
        </p:nvPicPr>
        <p:blipFill rotWithShape="1">
          <a:blip r:embed="rId2"/>
          <a:srcRect t="11205"/>
          <a:stretch/>
        </p:blipFill>
        <p:spPr>
          <a:xfrm>
            <a:off x="346309" y="1384443"/>
            <a:ext cx="5108092" cy="2728953"/>
          </a:xfrm>
          <a:prstGeom prst="rect">
            <a:avLst/>
          </a:prstGeom>
        </p:spPr>
      </p:pic>
      <p:sp>
        <p:nvSpPr>
          <p:cNvPr id="31" name="CuadroTexto 30">
            <a:extLst>
              <a:ext uri="{FF2B5EF4-FFF2-40B4-BE49-F238E27FC236}">
                <a16:creationId xmlns:a16="http://schemas.microsoft.com/office/drawing/2014/main" id="{475FBD4D-73EC-4D33-BDB5-C37B165B20CA}"/>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Feedback</a:t>
            </a:r>
            <a:r>
              <a:rPr lang="es-ES" sz="3200" b="1" dirty="0">
                <a:solidFill>
                  <a:schemeClr val="bg1"/>
                </a:solidFill>
              </a:rPr>
              <a:t> </a:t>
            </a:r>
            <a:r>
              <a:rPr lang="es-ES" sz="3200" b="1" dirty="0" err="1">
                <a:solidFill>
                  <a:schemeClr val="bg1"/>
                </a:solidFill>
              </a:rPr>
              <a:t>submission</a:t>
            </a:r>
            <a:r>
              <a:rPr lang="es-ES" sz="3200" b="1" dirty="0">
                <a:solidFill>
                  <a:schemeClr val="bg1"/>
                </a:solidFill>
              </a:rPr>
              <a:t> </a:t>
            </a:r>
            <a:r>
              <a:rPr lang="es-ES" sz="3200" b="1" dirty="0" err="1">
                <a:solidFill>
                  <a:schemeClr val="bg1"/>
                </a:solidFill>
              </a:rPr>
              <a:t>estimates</a:t>
            </a:r>
            <a:endParaRPr lang="es-ES" sz="3200" b="1" dirty="0">
              <a:solidFill>
                <a:schemeClr val="bg1"/>
              </a:solidFill>
            </a:endParaRPr>
          </a:p>
        </p:txBody>
      </p:sp>
      <p:sp>
        <p:nvSpPr>
          <p:cNvPr id="34" name="CuadroTexto 33">
            <a:extLst>
              <a:ext uri="{FF2B5EF4-FFF2-40B4-BE49-F238E27FC236}">
                <a16:creationId xmlns:a16="http://schemas.microsoft.com/office/drawing/2014/main" id="{8BD9A828-3623-4ADA-A3CD-A5F8C983F032}"/>
              </a:ext>
            </a:extLst>
          </p:cNvPr>
          <p:cNvSpPr txBox="1"/>
          <p:nvPr/>
        </p:nvSpPr>
        <p:spPr>
          <a:xfrm>
            <a:off x="346309" y="799668"/>
            <a:ext cx="4865749" cy="584775"/>
          </a:xfrm>
          <a:prstGeom prst="rect">
            <a:avLst/>
          </a:prstGeom>
          <a:noFill/>
        </p:spPr>
        <p:txBody>
          <a:bodyPr wrap="square" rtlCol="0">
            <a:spAutoFit/>
          </a:bodyPr>
          <a:lstStyle/>
          <a:p>
            <a:pPr algn="ctr"/>
            <a:r>
              <a:rPr lang="es-ES" dirty="0" err="1"/>
              <a:t>Feedback</a:t>
            </a:r>
            <a:r>
              <a:rPr lang="es-ES" dirty="0"/>
              <a:t> </a:t>
            </a:r>
            <a:r>
              <a:rPr lang="es-ES" dirty="0" err="1"/>
              <a:t>sent</a:t>
            </a:r>
            <a:r>
              <a:rPr lang="es-ES" dirty="0"/>
              <a:t> </a:t>
            </a:r>
            <a:r>
              <a:rPr lang="es-ES" dirty="0" err="1"/>
              <a:t>monthly</a:t>
            </a:r>
            <a:endParaRPr lang="es-ES" dirty="0"/>
          </a:p>
          <a:p>
            <a:pPr algn="ctr"/>
            <a:r>
              <a:rPr lang="en-US" sz="1400" dirty="0"/>
              <a:t>In Spanish since May 2016</a:t>
            </a:r>
            <a:endParaRPr lang="es-ES" sz="1400" dirty="0"/>
          </a:p>
        </p:txBody>
      </p:sp>
      <p:sp>
        <p:nvSpPr>
          <p:cNvPr id="35" name="CuadroTexto 34">
            <a:extLst>
              <a:ext uri="{FF2B5EF4-FFF2-40B4-BE49-F238E27FC236}">
                <a16:creationId xmlns:a16="http://schemas.microsoft.com/office/drawing/2014/main" id="{D0E1BEBA-AED8-42F8-B9F0-1F61414ECE0D}"/>
              </a:ext>
            </a:extLst>
          </p:cNvPr>
          <p:cNvSpPr txBox="1"/>
          <p:nvPr/>
        </p:nvSpPr>
        <p:spPr>
          <a:xfrm>
            <a:off x="6427625" y="828917"/>
            <a:ext cx="4865749" cy="584775"/>
          </a:xfrm>
          <a:prstGeom prst="rect">
            <a:avLst/>
          </a:prstGeom>
          <a:noFill/>
        </p:spPr>
        <p:txBody>
          <a:bodyPr wrap="square" rtlCol="0">
            <a:spAutoFit/>
          </a:bodyPr>
          <a:lstStyle/>
          <a:p>
            <a:pPr algn="ctr"/>
            <a:r>
              <a:rPr lang="es-ES" dirty="0" err="1"/>
              <a:t>Monthly</a:t>
            </a:r>
            <a:r>
              <a:rPr lang="es-ES" dirty="0"/>
              <a:t> </a:t>
            </a:r>
            <a:r>
              <a:rPr lang="es-ES" dirty="0" err="1"/>
              <a:t>feedback</a:t>
            </a:r>
            <a:r>
              <a:rPr lang="es-ES" dirty="0"/>
              <a:t> </a:t>
            </a:r>
            <a:r>
              <a:rPr lang="es-ES" dirty="0" err="1"/>
              <a:t>delivery</a:t>
            </a:r>
            <a:r>
              <a:rPr lang="es-ES" dirty="0"/>
              <a:t> </a:t>
            </a:r>
            <a:r>
              <a:rPr lang="es-ES" dirty="0" err="1"/>
              <a:t>forecasts</a:t>
            </a:r>
            <a:endParaRPr lang="es-ES" dirty="0"/>
          </a:p>
          <a:p>
            <a:pPr algn="ctr"/>
            <a:r>
              <a:rPr lang="en-US" sz="1400" dirty="0"/>
              <a:t>In 14 languages</a:t>
            </a:r>
            <a:endParaRPr lang="es-ES" sz="1400" dirty="0"/>
          </a:p>
        </p:txBody>
      </p:sp>
      <p:sp>
        <p:nvSpPr>
          <p:cNvPr id="45" name="CuadroTexto 44">
            <a:extLst>
              <a:ext uri="{FF2B5EF4-FFF2-40B4-BE49-F238E27FC236}">
                <a16:creationId xmlns:a16="http://schemas.microsoft.com/office/drawing/2014/main" id="{90B6FA19-396C-4730-9C04-20A2C0D1E39A}"/>
              </a:ext>
            </a:extLst>
          </p:cNvPr>
          <p:cNvSpPr txBox="1"/>
          <p:nvPr/>
        </p:nvSpPr>
        <p:spPr>
          <a:xfrm>
            <a:off x="466382" y="5905115"/>
            <a:ext cx="11305418" cy="461665"/>
          </a:xfrm>
          <a:prstGeom prst="rect">
            <a:avLst/>
          </a:prstGeom>
          <a:noFill/>
        </p:spPr>
        <p:txBody>
          <a:bodyPr wrap="square" numCol="1" spcCol="180000" rtlCol="0">
            <a:spAutoFit/>
          </a:bodyPr>
          <a:lstStyle/>
          <a:p>
            <a:pPr algn="ctr"/>
            <a:r>
              <a:rPr lang="en-US" sz="1200" dirty="0">
                <a:solidFill>
                  <a:srgbClr val="00B0F0"/>
                </a:solidFill>
                <a:latin typeface="Catamaran"/>
              </a:rPr>
              <a:t>The increase in Feedback shipping we really believe will be much higher. The reason is that currently 86% of the </a:t>
            </a:r>
            <a:r>
              <a:rPr lang="en-US" sz="1200" dirty="0" err="1">
                <a:solidFill>
                  <a:srgbClr val="00B0F0"/>
                </a:solidFill>
                <a:latin typeface="Catamaran"/>
              </a:rPr>
              <a:t>fedback</a:t>
            </a:r>
            <a:r>
              <a:rPr lang="en-US" sz="1200" dirty="0">
                <a:solidFill>
                  <a:srgbClr val="00B0F0"/>
                </a:solidFill>
                <a:latin typeface="Catamaran"/>
              </a:rPr>
              <a:t> we send are complaints/claims with the </a:t>
            </a:r>
          </a:p>
          <a:p>
            <a:pPr algn="ctr"/>
            <a:r>
              <a:rPr lang="en-US" sz="1200" dirty="0">
                <a:solidFill>
                  <a:srgbClr val="00B0F0"/>
                </a:solidFill>
                <a:latin typeface="Catamaran"/>
              </a:rPr>
              <a:t>"proof of feedback" we will see a substantial increase in the sending of suggestions that currently only represent 8% of the feedback we send.</a:t>
            </a:r>
            <a:endParaRPr lang="es-ES" sz="1200" dirty="0">
              <a:solidFill>
                <a:srgbClr val="00B0F0"/>
              </a:solidFill>
              <a:latin typeface="Catamaran"/>
            </a:endParaRPr>
          </a:p>
        </p:txBody>
      </p:sp>
      <p:pic>
        <p:nvPicPr>
          <p:cNvPr id="10" name="Imagen 9">
            <a:extLst>
              <a:ext uri="{FF2B5EF4-FFF2-40B4-BE49-F238E27FC236}">
                <a16:creationId xmlns:a16="http://schemas.microsoft.com/office/drawing/2014/main" id="{C3F339F1-DA7E-4A20-B57A-FC6B6DB2F766}"/>
              </a:ext>
            </a:extLst>
          </p:cNvPr>
          <p:cNvPicPr>
            <a:picLocks noChangeAspect="1"/>
          </p:cNvPicPr>
          <p:nvPr/>
        </p:nvPicPr>
        <p:blipFill rotWithShape="1">
          <a:blip r:embed="rId3"/>
          <a:srcRect t="11489"/>
          <a:stretch/>
        </p:blipFill>
        <p:spPr>
          <a:xfrm>
            <a:off x="5886645" y="1384443"/>
            <a:ext cx="5838973" cy="3285713"/>
          </a:xfrm>
          <a:prstGeom prst="rect">
            <a:avLst/>
          </a:prstGeom>
        </p:spPr>
      </p:pic>
      <p:cxnSp>
        <p:nvCxnSpPr>
          <p:cNvPr id="12" name="Conector recto 11">
            <a:extLst>
              <a:ext uri="{FF2B5EF4-FFF2-40B4-BE49-F238E27FC236}">
                <a16:creationId xmlns:a16="http://schemas.microsoft.com/office/drawing/2014/main" id="{411D02C0-EC49-4745-A25F-3A75E283FF07}"/>
              </a:ext>
            </a:extLst>
          </p:cNvPr>
          <p:cNvCxnSpPr>
            <a:cxnSpLocks/>
          </p:cNvCxnSpPr>
          <p:nvPr/>
        </p:nvCxnSpPr>
        <p:spPr>
          <a:xfrm flipV="1">
            <a:off x="8233681" y="1536423"/>
            <a:ext cx="0" cy="268621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3E3DB80-DA42-4531-BDC3-414BD534C659}"/>
              </a:ext>
            </a:extLst>
          </p:cNvPr>
          <p:cNvCxnSpPr>
            <a:cxnSpLocks/>
          </p:cNvCxnSpPr>
          <p:nvPr/>
        </p:nvCxnSpPr>
        <p:spPr>
          <a:xfrm flipV="1">
            <a:off x="10557024" y="1532611"/>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EFB70120-FFA2-4B5C-989F-13C9497927F9}"/>
              </a:ext>
            </a:extLst>
          </p:cNvPr>
          <p:cNvCxnSpPr>
            <a:cxnSpLocks/>
          </p:cNvCxnSpPr>
          <p:nvPr/>
        </p:nvCxnSpPr>
        <p:spPr>
          <a:xfrm flipV="1">
            <a:off x="8707129" y="1536423"/>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939C1CB-C41F-4BBF-9BD1-F9357485CECA}"/>
              </a:ext>
            </a:extLst>
          </p:cNvPr>
          <p:cNvCxnSpPr>
            <a:cxnSpLocks/>
          </p:cNvCxnSpPr>
          <p:nvPr/>
        </p:nvCxnSpPr>
        <p:spPr>
          <a:xfrm flipV="1">
            <a:off x="8860500" y="1536423"/>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583D5E2-2350-4B8A-A927-AC9C635136B4}"/>
              </a:ext>
            </a:extLst>
          </p:cNvPr>
          <p:cNvCxnSpPr>
            <a:cxnSpLocks/>
          </p:cNvCxnSpPr>
          <p:nvPr/>
        </p:nvCxnSpPr>
        <p:spPr>
          <a:xfrm flipV="1">
            <a:off x="9007202" y="1536423"/>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CC6A54EF-7D24-4466-86A5-4AC59AE4760F}"/>
              </a:ext>
            </a:extLst>
          </p:cNvPr>
          <p:cNvCxnSpPr>
            <a:cxnSpLocks/>
          </p:cNvCxnSpPr>
          <p:nvPr/>
        </p:nvCxnSpPr>
        <p:spPr>
          <a:xfrm flipV="1">
            <a:off x="9169740" y="1537185"/>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F1D4D24-D2CC-47DB-9BB1-0BF4EAC3D1D8}"/>
              </a:ext>
            </a:extLst>
          </p:cNvPr>
          <p:cNvCxnSpPr>
            <a:cxnSpLocks/>
          </p:cNvCxnSpPr>
          <p:nvPr/>
        </p:nvCxnSpPr>
        <p:spPr>
          <a:xfrm flipV="1">
            <a:off x="9326445" y="1537185"/>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FDDEC75F-0B8B-4707-A1A5-FBEFBEFD39EA}"/>
              </a:ext>
            </a:extLst>
          </p:cNvPr>
          <p:cNvCxnSpPr>
            <a:cxnSpLocks/>
          </p:cNvCxnSpPr>
          <p:nvPr/>
        </p:nvCxnSpPr>
        <p:spPr>
          <a:xfrm flipV="1">
            <a:off x="9482196" y="1537185"/>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FE6F916-11DB-45AF-9F26-401A465EA207}"/>
              </a:ext>
            </a:extLst>
          </p:cNvPr>
          <p:cNvCxnSpPr>
            <a:cxnSpLocks/>
          </p:cNvCxnSpPr>
          <p:nvPr/>
        </p:nvCxnSpPr>
        <p:spPr>
          <a:xfrm flipV="1">
            <a:off x="9631280" y="1537185"/>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08D579AE-156F-4556-B935-CFF8B87AB95D}"/>
              </a:ext>
            </a:extLst>
          </p:cNvPr>
          <p:cNvCxnSpPr>
            <a:cxnSpLocks/>
          </p:cNvCxnSpPr>
          <p:nvPr/>
        </p:nvCxnSpPr>
        <p:spPr>
          <a:xfrm flipV="1">
            <a:off x="9789416" y="1532611"/>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7D738401-EBE3-4826-9007-41A71DF16428}"/>
              </a:ext>
            </a:extLst>
          </p:cNvPr>
          <p:cNvCxnSpPr>
            <a:cxnSpLocks/>
          </p:cNvCxnSpPr>
          <p:nvPr/>
        </p:nvCxnSpPr>
        <p:spPr>
          <a:xfrm flipV="1">
            <a:off x="9948501" y="1532611"/>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AF1D19B1-F338-4D35-B16A-CB82295B1817}"/>
              </a:ext>
            </a:extLst>
          </p:cNvPr>
          <p:cNvCxnSpPr>
            <a:cxnSpLocks/>
          </p:cNvCxnSpPr>
          <p:nvPr/>
        </p:nvCxnSpPr>
        <p:spPr>
          <a:xfrm flipV="1">
            <a:off x="10101872" y="1534992"/>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E8B5FBFC-0918-426E-B59C-6873D4C337EE}"/>
              </a:ext>
            </a:extLst>
          </p:cNvPr>
          <p:cNvCxnSpPr>
            <a:cxnSpLocks/>
          </p:cNvCxnSpPr>
          <p:nvPr/>
        </p:nvCxnSpPr>
        <p:spPr>
          <a:xfrm flipV="1">
            <a:off x="10255717" y="1532611"/>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3A8E238C-CAD8-4EFC-AE21-694777C65B0C}"/>
              </a:ext>
            </a:extLst>
          </p:cNvPr>
          <p:cNvSpPr txBox="1"/>
          <p:nvPr/>
        </p:nvSpPr>
        <p:spPr>
          <a:xfrm>
            <a:off x="8340725" y="4469364"/>
            <a:ext cx="3543296" cy="184666"/>
          </a:xfrm>
          <a:prstGeom prst="rect">
            <a:avLst/>
          </a:prstGeom>
          <a:noFill/>
        </p:spPr>
        <p:txBody>
          <a:bodyPr wrap="square" rtlCol="0">
            <a:spAutoFit/>
          </a:bodyPr>
          <a:lstStyle/>
          <a:p>
            <a:r>
              <a:rPr lang="es-ES" sz="600" b="1" dirty="0" err="1"/>
              <a:t>Dec</a:t>
            </a:r>
            <a:r>
              <a:rPr lang="es-ES" sz="600" b="1" dirty="0"/>
              <a:t>. 19                      </a:t>
            </a:r>
            <a:r>
              <a:rPr lang="es-ES" sz="600" b="1" dirty="0" err="1"/>
              <a:t>Dec</a:t>
            </a:r>
            <a:r>
              <a:rPr lang="es-ES" sz="600" b="1" dirty="0"/>
              <a:t>. 20                     </a:t>
            </a:r>
            <a:r>
              <a:rPr lang="es-ES" sz="600" b="1" dirty="0" err="1"/>
              <a:t>Dec</a:t>
            </a:r>
            <a:r>
              <a:rPr lang="es-ES" sz="600" b="1" dirty="0"/>
              <a:t>. 21                        </a:t>
            </a:r>
            <a:r>
              <a:rPr lang="es-ES" sz="600" b="1" dirty="0" err="1"/>
              <a:t>Dec</a:t>
            </a:r>
            <a:r>
              <a:rPr lang="es-ES" sz="600" b="1" dirty="0"/>
              <a:t>. 22                     </a:t>
            </a:r>
            <a:r>
              <a:rPr lang="es-ES" sz="600" b="1" dirty="0" err="1"/>
              <a:t>Dec</a:t>
            </a:r>
            <a:r>
              <a:rPr lang="es-ES" sz="600" b="1" dirty="0"/>
              <a:t>. 23                     </a:t>
            </a:r>
            <a:r>
              <a:rPr lang="es-ES" sz="600" b="1" dirty="0" err="1"/>
              <a:t>Dec</a:t>
            </a:r>
            <a:r>
              <a:rPr lang="es-ES" sz="600" b="1" dirty="0"/>
              <a:t>. 24   </a:t>
            </a:r>
          </a:p>
        </p:txBody>
      </p:sp>
      <p:cxnSp>
        <p:nvCxnSpPr>
          <p:cNvPr id="39" name="Conector recto 38">
            <a:extLst>
              <a:ext uri="{FF2B5EF4-FFF2-40B4-BE49-F238E27FC236}">
                <a16:creationId xmlns:a16="http://schemas.microsoft.com/office/drawing/2014/main" id="{978A301D-2BF3-4752-BC00-92281665AD50}"/>
              </a:ext>
            </a:extLst>
          </p:cNvPr>
          <p:cNvCxnSpPr/>
          <p:nvPr/>
        </p:nvCxnSpPr>
        <p:spPr>
          <a:xfrm>
            <a:off x="8550424" y="4218827"/>
            <a:ext cx="0" cy="29602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B17595C8-2D34-45E3-A12B-F822436BB943}"/>
              </a:ext>
            </a:extLst>
          </p:cNvPr>
          <p:cNvCxnSpPr/>
          <p:nvPr/>
        </p:nvCxnSpPr>
        <p:spPr>
          <a:xfrm>
            <a:off x="9169740" y="4218827"/>
            <a:ext cx="0" cy="29602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2813A38B-A982-450F-9E5E-22B0DBEBB425}"/>
              </a:ext>
            </a:extLst>
          </p:cNvPr>
          <p:cNvCxnSpPr/>
          <p:nvPr/>
        </p:nvCxnSpPr>
        <p:spPr>
          <a:xfrm>
            <a:off x="9786582" y="4218827"/>
            <a:ext cx="0" cy="29602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93A6CDE3-6778-45DE-A05A-D7400AF1643D}"/>
              </a:ext>
            </a:extLst>
          </p:cNvPr>
          <p:cNvCxnSpPr/>
          <p:nvPr/>
        </p:nvCxnSpPr>
        <p:spPr>
          <a:xfrm>
            <a:off x="10407295" y="4218827"/>
            <a:ext cx="0" cy="29602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E952C600-0A5E-4848-B268-63B5AF8B1E9E}"/>
              </a:ext>
            </a:extLst>
          </p:cNvPr>
          <p:cNvCxnSpPr/>
          <p:nvPr/>
        </p:nvCxnSpPr>
        <p:spPr>
          <a:xfrm>
            <a:off x="11024832" y="4218827"/>
            <a:ext cx="0" cy="29602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EED1F16-8B99-47E7-A69E-54F3C9B687C6}"/>
              </a:ext>
            </a:extLst>
          </p:cNvPr>
          <p:cNvCxnSpPr/>
          <p:nvPr/>
        </p:nvCxnSpPr>
        <p:spPr>
          <a:xfrm>
            <a:off x="11663007" y="4218827"/>
            <a:ext cx="0" cy="29602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B1F852AA-561F-4959-8BD1-5A74F3E211A7}"/>
              </a:ext>
            </a:extLst>
          </p:cNvPr>
          <p:cNvCxnSpPr>
            <a:cxnSpLocks/>
          </p:cNvCxnSpPr>
          <p:nvPr/>
        </p:nvCxnSpPr>
        <p:spPr>
          <a:xfrm flipV="1">
            <a:off x="10407326" y="1538961"/>
            <a:ext cx="0" cy="2686216"/>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39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D78464E-BBC5-4B90-8193-B9717A03276A}"/>
              </a:ext>
            </a:extLst>
          </p:cNvPr>
          <p:cNvPicPr>
            <a:picLocks noChangeAspect="1"/>
          </p:cNvPicPr>
          <p:nvPr/>
        </p:nvPicPr>
        <p:blipFill>
          <a:blip r:embed="rId2"/>
          <a:stretch>
            <a:fillRect/>
          </a:stretch>
        </p:blipFill>
        <p:spPr>
          <a:xfrm>
            <a:off x="5092417" y="1996631"/>
            <a:ext cx="2007165" cy="3097269"/>
          </a:xfrm>
          <a:prstGeom prst="rect">
            <a:avLst/>
          </a:prstGeom>
        </p:spPr>
      </p:pic>
      <p:sp>
        <p:nvSpPr>
          <p:cNvPr id="4" name="Rectángulo 3">
            <a:extLst>
              <a:ext uri="{FF2B5EF4-FFF2-40B4-BE49-F238E27FC236}">
                <a16:creationId xmlns:a16="http://schemas.microsoft.com/office/drawing/2014/main" id="{EAEC2642-4534-438D-93B6-D2E764F7647C}"/>
              </a:ext>
            </a:extLst>
          </p:cNvPr>
          <p:cNvSpPr/>
          <p:nvPr/>
        </p:nvSpPr>
        <p:spPr>
          <a:xfrm>
            <a:off x="7370631" y="1080448"/>
            <a:ext cx="4536000" cy="4429033"/>
          </a:xfrm>
          <a:prstGeom prst="rect">
            <a:avLst/>
          </a:prstGeom>
        </p:spPr>
        <p:txBody>
          <a:bodyPr wrap="square" numCol="1" spcCol="72000">
            <a:spAutoFit/>
          </a:bodyPr>
          <a:lstStyle/>
          <a:p>
            <a:pPr marL="182570">
              <a:lnSpc>
                <a:spcPts val="2000"/>
              </a:lnSpc>
              <a:spcBef>
                <a:spcPts val="1200"/>
              </a:spcBef>
            </a:pPr>
            <a:r>
              <a:rPr lang="en-US" dirty="0">
                <a:solidFill>
                  <a:schemeClr val="accent6"/>
                </a:solidFill>
                <a:latin typeface="Catamaran"/>
              </a:rPr>
              <a:t>We differentiate ourselves because:</a:t>
            </a:r>
          </a:p>
          <a:p>
            <a:pPr marL="354020" indent="-171450">
              <a:lnSpc>
                <a:spcPts val="2000"/>
              </a:lnSpc>
              <a:spcBef>
                <a:spcPts val="1200"/>
              </a:spcBef>
              <a:buFont typeface="Arial" panose="020B0604020202020204" pitchFamily="34" charset="0"/>
              <a:buChar char="•"/>
            </a:pPr>
            <a:r>
              <a:rPr lang="en-US" sz="1200" b="1"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No project rewards feedback </a:t>
            </a:r>
            <a:r>
              <a:rPr lang="en-US" sz="1200"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(private, non-public, not anonymous) sent to companies.</a:t>
            </a:r>
            <a:endParaRPr lang="en-GB" sz="1200" dirty="0">
              <a:solidFill>
                <a:schemeClr val="tx1">
                  <a:lumMod val="85000"/>
                  <a:lumOff val="15000"/>
                </a:schemeClr>
              </a:solidFill>
              <a:latin typeface="Catamaran"/>
            </a:endParaRPr>
          </a:p>
          <a:p>
            <a:pPr marL="354020" indent="-171450">
              <a:lnSpc>
                <a:spcPts val="2000"/>
              </a:lnSpc>
              <a:spcBef>
                <a:spcPts val="1200"/>
              </a:spcBef>
              <a:buFont typeface="Arial" panose="020B0604020202020204" pitchFamily="34" charset="0"/>
              <a:buChar char="•"/>
            </a:pPr>
            <a:r>
              <a:rPr lang="en-GB" sz="1200" b="1"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Our portal is focussed principally on capturing and serving users</a:t>
            </a:r>
            <a:r>
              <a:rPr lang="en-GB" sz="1200"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  Sending a feedback is always independent of whether the company has contracted any of our products or not.  </a:t>
            </a:r>
            <a:endParaRPr lang="en-US" sz="1200" dirty="0">
              <a:solidFill>
                <a:schemeClr val="tx1">
                  <a:lumMod val="85000"/>
                  <a:lumOff val="15000"/>
                </a:schemeClr>
              </a:solidFill>
              <a:latin typeface="Catamaran"/>
              <a:ea typeface="Times New Roman" panose="02020603050405020304" pitchFamily="18" charset="0"/>
              <a:cs typeface="Times New Roman" panose="02020603050405020304" pitchFamily="18" charset="0"/>
            </a:endParaRPr>
          </a:p>
          <a:p>
            <a:pPr marL="354020" indent="-171450">
              <a:lnSpc>
                <a:spcPts val="2000"/>
              </a:lnSpc>
              <a:spcBef>
                <a:spcPts val="1200"/>
              </a:spcBef>
              <a:buFont typeface="Arial" panose="020B0604020202020204" pitchFamily="34" charset="0"/>
              <a:buChar char="•"/>
            </a:pPr>
            <a:r>
              <a:rPr lang="en-GB" sz="1200" b="1"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No competitor awards companies with a multichannel Certificate in “Customer Care Excellence”. </a:t>
            </a:r>
            <a:endParaRPr lang="en-GB" sz="1200" dirty="0">
              <a:solidFill>
                <a:schemeClr val="tx1">
                  <a:lumMod val="85000"/>
                  <a:lumOff val="15000"/>
                </a:schemeClr>
              </a:solidFill>
              <a:latin typeface="Catamaran"/>
              <a:ea typeface="Times New Roman" panose="02020603050405020304" pitchFamily="18" charset="0"/>
              <a:cs typeface="Times New Roman" panose="02020603050405020304" pitchFamily="18" charset="0"/>
            </a:endParaRPr>
          </a:p>
          <a:p>
            <a:pPr marL="354020" indent="-171450">
              <a:lnSpc>
                <a:spcPts val="2000"/>
              </a:lnSpc>
              <a:spcBef>
                <a:spcPts val="1200"/>
              </a:spcBef>
              <a:buFont typeface="Arial" panose="020B0604020202020204" pitchFamily="34" charset="0"/>
              <a:buChar char="•"/>
            </a:pPr>
            <a:r>
              <a:rPr lang="en-GB" sz="1200" b="1"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We base a large part of our strategy on our own “</a:t>
            </a:r>
            <a:r>
              <a:rPr lang="en-GB" sz="1200" b="1" dirty="0" err="1">
                <a:solidFill>
                  <a:schemeClr val="tx1">
                    <a:lumMod val="85000"/>
                    <a:lumOff val="15000"/>
                  </a:schemeClr>
                </a:solidFill>
                <a:latin typeface="Catamaran"/>
                <a:ea typeface="Times New Roman" panose="02020603050405020304" pitchFamily="18" charset="0"/>
                <a:cs typeface="Times New Roman" panose="02020603050405020304" pitchFamily="18" charset="0"/>
              </a:rPr>
              <a:t>EasyFeedback</a:t>
            </a:r>
            <a:r>
              <a:rPr lang="en-GB" sz="1200" b="1"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a:t>
            </a:r>
            <a:r>
              <a:rPr lang="en-GB" sz="1200"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 name together with the name of our customer.</a:t>
            </a:r>
          </a:p>
          <a:p>
            <a:pPr marL="354020" indent="-171450">
              <a:lnSpc>
                <a:spcPts val="2000"/>
              </a:lnSpc>
              <a:spcBef>
                <a:spcPts val="1200"/>
              </a:spcBef>
              <a:buFont typeface="Arial" panose="020B0604020202020204" pitchFamily="34" charset="0"/>
              <a:buChar char="•"/>
            </a:pPr>
            <a:r>
              <a:rPr lang="en-GB" sz="1200" b="1" dirty="0">
                <a:solidFill>
                  <a:schemeClr val="tx1">
                    <a:lumMod val="85000"/>
                    <a:lumOff val="15000"/>
                  </a:schemeClr>
                </a:solidFill>
                <a:latin typeface="Catamaran"/>
              </a:rPr>
              <a:t>The different “forms” </a:t>
            </a:r>
            <a:r>
              <a:rPr lang="en-GB" sz="1200" dirty="0">
                <a:solidFill>
                  <a:schemeClr val="tx1">
                    <a:lumMod val="85000"/>
                    <a:lumOff val="15000"/>
                  </a:schemeClr>
                </a:solidFill>
                <a:latin typeface="Catamaran"/>
              </a:rPr>
              <a:t>(document templates) for complaints, congratulations, queries and/or suggestions for the 180 sectors we aim at contain sectorial specifications and even consumer legislation and can be used to initiate legal action.</a:t>
            </a:r>
            <a:r>
              <a:rPr lang="en-GB" sz="1200" dirty="0">
                <a:solidFill>
                  <a:schemeClr val="tx1">
                    <a:lumMod val="85000"/>
                    <a:lumOff val="15000"/>
                  </a:schemeClr>
                </a:solidFill>
                <a:latin typeface="Catamaran"/>
                <a:ea typeface="Times New Roman" panose="02020603050405020304" pitchFamily="18" charset="0"/>
                <a:cs typeface="Times New Roman" panose="02020603050405020304" pitchFamily="18" charset="0"/>
              </a:rPr>
              <a:t> </a:t>
            </a:r>
            <a:endParaRPr lang="es-ES" sz="1200" dirty="0">
              <a:solidFill>
                <a:schemeClr val="tx1">
                  <a:lumMod val="85000"/>
                  <a:lumOff val="15000"/>
                </a:schemeClr>
              </a:solidFill>
              <a:latin typeface="Catamaran"/>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E3277F8D-5B91-42AE-BD5E-6A055CC487C9}"/>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Market</a:t>
            </a:r>
            <a:r>
              <a:rPr lang="es-ES" sz="3200" b="1" dirty="0">
                <a:solidFill>
                  <a:schemeClr val="bg1"/>
                </a:solidFill>
              </a:rPr>
              <a:t> </a:t>
            </a:r>
            <a:r>
              <a:rPr lang="es-ES" sz="3200" b="1" dirty="0" err="1">
                <a:solidFill>
                  <a:schemeClr val="bg1"/>
                </a:solidFill>
              </a:rPr>
              <a:t>Competitors</a:t>
            </a:r>
            <a:r>
              <a:rPr lang="es-ES" sz="3200" b="1" dirty="0">
                <a:solidFill>
                  <a:schemeClr val="bg1"/>
                </a:solidFill>
              </a:rPr>
              <a:t> </a:t>
            </a:r>
          </a:p>
        </p:txBody>
      </p:sp>
      <p:pic>
        <p:nvPicPr>
          <p:cNvPr id="7" name="Imagen 6">
            <a:extLst>
              <a:ext uri="{FF2B5EF4-FFF2-40B4-BE49-F238E27FC236}">
                <a16:creationId xmlns:a16="http://schemas.microsoft.com/office/drawing/2014/main" id="{8D8110D5-00F7-4FBE-8B83-27A98E4D028A}"/>
              </a:ext>
            </a:extLst>
          </p:cNvPr>
          <p:cNvPicPr>
            <a:picLocks noChangeAspect="1"/>
          </p:cNvPicPr>
          <p:nvPr/>
        </p:nvPicPr>
        <p:blipFill>
          <a:blip r:embed="rId3"/>
          <a:stretch>
            <a:fillRect/>
          </a:stretch>
        </p:blipFill>
        <p:spPr>
          <a:xfrm rot="10800000">
            <a:off x="11651112" y="5711853"/>
            <a:ext cx="542590" cy="1146148"/>
          </a:xfrm>
          <a:prstGeom prst="rect">
            <a:avLst/>
          </a:prstGeom>
        </p:spPr>
      </p:pic>
      <p:sp>
        <p:nvSpPr>
          <p:cNvPr id="8" name="Rectángulo 7">
            <a:extLst>
              <a:ext uri="{FF2B5EF4-FFF2-40B4-BE49-F238E27FC236}">
                <a16:creationId xmlns:a16="http://schemas.microsoft.com/office/drawing/2014/main" id="{967543D0-5390-4FAB-BC4A-58393C750749}"/>
              </a:ext>
            </a:extLst>
          </p:cNvPr>
          <p:cNvSpPr/>
          <p:nvPr/>
        </p:nvSpPr>
        <p:spPr>
          <a:xfrm>
            <a:off x="295563" y="1074269"/>
            <a:ext cx="4525805" cy="5198474"/>
          </a:xfrm>
          <a:prstGeom prst="rect">
            <a:avLst/>
          </a:prstGeom>
        </p:spPr>
        <p:txBody>
          <a:bodyPr wrap="square">
            <a:spAutoFit/>
          </a:bodyPr>
          <a:lstStyle/>
          <a:p>
            <a:pPr>
              <a:lnSpc>
                <a:spcPts val="2000"/>
              </a:lnSpc>
            </a:pPr>
            <a:r>
              <a:rPr lang="en-GB" dirty="0">
                <a:solidFill>
                  <a:schemeClr val="accent6"/>
                </a:solidFill>
                <a:latin typeface="Catamaran"/>
                <a:ea typeface="Times New Roman" panose="02020603050405020304" pitchFamily="18" charset="0"/>
              </a:rPr>
              <a:t>Our “market competitors” are:</a:t>
            </a:r>
          </a:p>
          <a:p>
            <a:pPr marL="171450" indent="-171450">
              <a:lnSpc>
                <a:spcPts val="2000"/>
              </a:lnSpc>
              <a:spcBef>
                <a:spcPts val="1200"/>
              </a:spcBef>
              <a:buFont typeface="Arial" panose="020B0604020202020204" pitchFamily="34" charset="0"/>
              <a:buChar char="•"/>
            </a:pPr>
            <a:r>
              <a:rPr lang="en-GB" sz="1200" b="1" dirty="0">
                <a:solidFill>
                  <a:schemeClr val="tx1">
                    <a:lumMod val="85000"/>
                    <a:lumOff val="15000"/>
                  </a:schemeClr>
                </a:solidFill>
                <a:latin typeface="Catamaran"/>
                <a:ea typeface="Times New Roman" panose="02020603050405020304" pitchFamily="18" charset="0"/>
              </a:rPr>
              <a:t>The traditional methods of collecting feedback: </a:t>
            </a:r>
            <a:r>
              <a:rPr lang="en-GB" sz="1200" dirty="0">
                <a:solidFill>
                  <a:schemeClr val="tx1">
                    <a:lumMod val="85000"/>
                    <a:lumOff val="15000"/>
                  </a:schemeClr>
                </a:solidFill>
                <a:latin typeface="Catamaran"/>
                <a:ea typeface="Times New Roman" panose="02020603050405020304" pitchFamily="18" charset="0"/>
              </a:rPr>
              <a:t>front line employees in direct contact with the customer; Free hotlines; Complaint forms; Company website; Mystery Shoppers; Personal interviews; Motivational groups; Surveys by telephone, in person, by post or email; </a:t>
            </a:r>
          </a:p>
          <a:p>
            <a:pPr marL="171450" indent="-171450">
              <a:lnSpc>
                <a:spcPts val="2000"/>
              </a:lnSpc>
              <a:spcBef>
                <a:spcPts val="1200"/>
              </a:spcBef>
              <a:buFont typeface="Arial" panose="020B0604020202020204" pitchFamily="34" charset="0"/>
              <a:buChar char="•"/>
            </a:pPr>
            <a:r>
              <a:rPr lang="en-GB" sz="1200" b="1" dirty="0">
                <a:solidFill>
                  <a:schemeClr val="tx1">
                    <a:lumMod val="85000"/>
                    <a:lumOff val="15000"/>
                  </a:schemeClr>
                </a:solidFill>
                <a:latin typeface="Catamaran"/>
                <a:ea typeface="Times New Roman" panose="02020603050405020304" pitchFamily="18" charset="0"/>
              </a:rPr>
              <a:t>Internet portals/forums and Social networks </a:t>
            </a:r>
            <a:r>
              <a:rPr lang="en-GB" sz="1200" dirty="0">
                <a:solidFill>
                  <a:schemeClr val="tx1">
                    <a:lumMod val="85000"/>
                    <a:lumOff val="15000"/>
                  </a:schemeClr>
                </a:solidFill>
                <a:latin typeface="Catamaran"/>
                <a:ea typeface="Times New Roman" panose="02020603050405020304" pitchFamily="18" charset="0"/>
              </a:rPr>
              <a:t>(especially Facebook and Twitter) where a user can place their dissatisfaction on record; </a:t>
            </a:r>
          </a:p>
          <a:p>
            <a:pPr marL="171450" indent="-171450">
              <a:lnSpc>
                <a:spcPts val="2000"/>
              </a:lnSpc>
              <a:spcBef>
                <a:spcPts val="1200"/>
              </a:spcBef>
              <a:buFont typeface="Arial" panose="020B0604020202020204" pitchFamily="34" charset="0"/>
              <a:buChar char="•"/>
            </a:pPr>
            <a:r>
              <a:rPr lang="en-GB" sz="1200" b="1" dirty="0">
                <a:solidFill>
                  <a:schemeClr val="tx1">
                    <a:lumMod val="85000"/>
                    <a:lumOff val="15000"/>
                  </a:schemeClr>
                </a:solidFill>
                <a:latin typeface="Catamaran"/>
                <a:ea typeface="Times New Roman" panose="02020603050405020304" pitchFamily="18" charset="0"/>
              </a:rPr>
              <a:t>Consumer Organisations. </a:t>
            </a:r>
          </a:p>
          <a:p>
            <a:pPr marL="171450" indent="-171450">
              <a:lnSpc>
                <a:spcPts val="2000"/>
              </a:lnSpc>
              <a:spcBef>
                <a:spcPts val="1200"/>
              </a:spcBef>
              <a:buFont typeface="Arial" panose="020B0604020202020204" pitchFamily="34" charset="0"/>
              <a:buChar char="•"/>
            </a:pPr>
            <a:r>
              <a:rPr lang="en-US" sz="1200" b="1" dirty="0">
                <a:solidFill>
                  <a:schemeClr val="tx1">
                    <a:lumMod val="85000"/>
                    <a:lumOff val="15000"/>
                  </a:schemeClr>
                </a:solidFill>
                <a:latin typeface="Catamaran"/>
                <a:ea typeface="Times New Roman" panose="02020603050405020304" pitchFamily="18" charset="0"/>
              </a:rPr>
              <a:t>The same goes for survey tools </a:t>
            </a:r>
            <a:r>
              <a:rPr lang="en-US" sz="1200" dirty="0">
                <a:solidFill>
                  <a:schemeClr val="tx1">
                    <a:lumMod val="85000"/>
                    <a:lumOff val="15000"/>
                  </a:schemeClr>
                </a:solidFill>
                <a:latin typeface="Catamaran"/>
                <a:ea typeface="Times New Roman" panose="02020603050405020304" pitchFamily="18" charset="0"/>
              </a:rPr>
              <a:t>and </a:t>
            </a:r>
          </a:p>
          <a:p>
            <a:pPr marL="171450" indent="-171450">
              <a:lnSpc>
                <a:spcPts val="2000"/>
              </a:lnSpc>
              <a:spcBef>
                <a:spcPts val="1200"/>
              </a:spcBef>
              <a:buFont typeface="Arial" panose="020B0604020202020204" pitchFamily="34" charset="0"/>
              <a:buChar char="•"/>
            </a:pPr>
            <a:r>
              <a:rPr lang="en-US" sz="1200" dirty="0">
                <a:solidFill>
                  <a:schemeClr val="tx1">
                    <a:lumMod val="85000"/>
                    <a:lumOff val="15000"/>
                  </a:schemeClr>
                </a:solidFill>
                <a:latin typeface="Catamaran"/>
                <a:ea typeface="Times New Roman" panose="02020603050405020304" pitchFamily="18" charset="0"/>
              </a:rPr>
              <a:t>any other company that captures users' comments, including crypto projects such as </a:t>
            </a:r>
            <a:r>
              <a:rPr lang="en-US" sz="1200" b="1" dirty="0">
                <a:solidFill>
                  <a:schemeClr val="tx1">
                    <a:lumMod val="85000"/>
                    <a:lumOff val="15000"/>
                  </a:schemeClr>
                </a:solidFill>
                <a:latin typeface="Catamaran"/>
                <a:ea typeface="Times New Roman" panose="02020603050405020304" pitchFamily="18" charset="0"/>
              </a:rPr>
              <a:t>rewardprotocol.com, revain.org or pivot.one. </a:t>
            </a:r>
          </a:p>
          <a:p>
            <a:pPr>
              <a:lnSpc>
                <a:spcPts val="2000"/>
              </a:lnSpc>
            </a:pPr>
            <a:endParaRPr lang="es-ES" sz="1200" dirty="0">
              <a:solidFill>
                <a:schemeClr val="tx1">
                  <a:lumMod val="85000"/>
                  <a:lumOff val="15000"/>
                </a:schemeClr>
              </a:solidFill>
              <a:latin typeface="Catamaran"/>
              <a:ea typeface="Times New Roman" panose="02020603050405020304" pitchFamily="18" charset="0"/>
            </a:endParaRPr>
          </a:p>
          <a:p>
            <a:pPr>
              <a:lnSpc>
                <a:spcPts val="2000"/>
              </a:lnSpc>
            </a:pPr>
            <a:r>
              <a:rPr lang="en-GB" sz="1200" dirty="0">
                <a:solidFill>
                  <a:schemeClr val="tx1">
                    <a:lumMod val="85000"/>
                    <a:lumOff val="15000"/>
                  </a:schemeClr>
                </a:solidFill>
                <a:latin typeface="Catamaran"/>
                <a:ea typeface="Times New Roman" panose="02020603050405020304" pitchFamily="18" charset="0"/>
              </a:rPr>
              <a:t>All these options serve to capture feedback but no one offers the added value obtained with Easy Feedback, or can replace it.  All of these must co-exist to enrich feedback with the customer.</a:t>
            </a:r>
            <a:endParaRPr lang="es-ES" sz="1200" dirty="0">
              <a:solidFill>
                <a:schemeClr val="tx1">
                  <a:lumMod val="85000"/>
                  <a:lumOff val="15000"/>
                </a:schemeClr>
              </a:solidFill>
              <a:latin typeface="Catamaran"/>
              <a:ea typeface="Times New Roman" panose="02020603050405020304" pitchFamily="18" charset="0"/>
            </a:endParaRPr>
          </a:p>
        </p:txBody>
      </p:sp>
    </p:spTree>
    <p:extLst>
      <p:ext uri="{BB962C8B-B14F-4D97-AF65-F5344CB8AC3E}">
        <p14:creationId xmlns:p14="http://schemas.microsoft.com/office/powerpoint/2010/main" val="402676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FBCE227E-66C6-4529-A0CD-B5503FCB14CF}"/>
              </a:ext>
            </a:extLst>
          </p:cNvPr>
          <p:cNvPicPr>
            <a:picLocks noChangeAspect="1"/>
          </p:cNvPicPr>
          <p:nvPr/>
        </p:nvPicPr>
        <p:blipFill>
          <a:blip r:embed="rId3"/>
          <a:stretch>
            <a:fillRect/>
          </a:stretch>
        </p:blipFill>
        <p:spPr>
          <a:xfrm>
            <a:off x="9525" y="588844"/>
            <a:ext cx="12192000" cy="5000436"/>
          </a:xfrm>
          <a:prstGeom prst="rect">
            <a:avLst/>
          </a:prstGeom>
        </p:spPr>
      </p:pic>
      <p:sp>
        <p:nvSpPr>
          <p:cNvPr id="2" name="Título 1">
            <a:extLst>
              <a:ext uri="{FF2B5EF4-FFF2-40B4-BE49-F238E27FC236}">
                <a16:creationId xmlns:a16="http://schemas.microsoft.com/office/drawing/2014/main" id="{F9987D31-2C12-4458-9B59-713C83F93A7B}"/>
              </a:ext>
            </a:extLst>
          </p:cNvPr>
          <p:cNvSpPr>
            <a:spLocks noGrp="1"/>
          </p:cNvSpPr>
          <p:nvPr>
            <p:ph type="title"/>
          </p:nvPr>
        </p:nvSpPr>
        <p:spPr/>
        <p:txBody>
          <a:bodyPr/>
          <a:lstStyle/>
          <a:p>
            <a:endParaRPr lang="es-ES"/>
          </a:p>
        </p:txBody>
      </p:sp>
      <p:pic>
        <p:nvPicPr>
          <p:cNvPr id="4" name="Imagen 3">
            <a:extLst>
              <a:ext uri="{FF2B5EF4-FFF2-40B4-BE49-F238E27FC236}">
                <a16:creationId xmlns:a16="http://schemas.microsoft.com/office/drawing/2014/main" id="{F7D5E458-0E22-4FBA-91B8-B36860CF87C3}"/>
              </a:ext>
            </a:extLst>
          </p:cNvPr>
          <p:cNvPicPr>
            <a:picLocks noChangeAspect="1"/>
          </p:cNvPicPr>
          <p:nvPr/>
        </p:nvPicPr>
        <p:blipFill>
          <a:blip r:embed="rId3"/>
          <a:stretch>
            <a:fillRect/>
          </a:stretch>
        </p:blipFill>
        <p:spPr>
          <a:xfrm>
            <a:off x="14171" y="557234"/>
            <a:ext cx="12192000" cy="5000436"/>
          </a:xfrm>
          <a:prstGeom prst="rect">
            <a:avLst/>
          </a:prstGeom>
        </p:spPr>
      </p:pic>
      <p:sp>
        <p:nvSpPr>
          <p:cNvPr id="5" name="CuadroTexto 4">
            <a:extLst>
              <a:ext uri="{FF2B5EF4-FFF2-40B4-BE49-F238E27FC236}">
                <a16:creationId xmlns:a16="http://schemas.microsoft.com/office/drawing/2014/main" id="{A476C212-203F-45E8-B78B-6717C2007E93}"/>
              </a:ext>
            </a:extLst>
          </p:cNvPr>
          <p:cNvSpPr txBox="1"/>
          <p:nvPr/>
        </p:nvSpPr>
        <p:spPr>
          <a:xfrm>
            <a:off x="0" y="3"/>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Market</a:t>
            </a:r>
            <a:r>
              <a:rPr lang="es-ES" sz="3200" b="1" dirty="0">
                <a:solidFill>
                  <a:schemeClr val="bg1"/>
                </a:solidFill>
              </a:rPr>
              <a:t> Data</a:t>
            </a:r>
          </a:p>
        </p:txBody>
      </p:sp>
      <p:sp>
        <p:nvSpPr>
          <p:cNvPr id="9" name="CuadroTexto 8">
            <a:extLst>
              <a:ext uri="{FF2B5EF4-FFF2-40B4-BE49-F238E27FC236}">
                <a16:creationId xmlns:a16="http://schemas.microsoft.com/office/drawing/2014/main" id="{2BDA97BB-D3BF-49C2-884E-C310B2EEEF70}"/>
              </a:ext>
            </a:extLst>
          </p:cNvPr>
          <p:cNvSpPr txBox="1"/>
          <p:nvPr/>
        </p:nvSpPr>
        <p:spPr>
          <a:xfrm>
            <a:off x="1013889" y="4115009"/>
            <a:ext cx="1645918" cy="964431"/>
          </a:xfrm>
          <a:prstGeom prst="rect">
            <a:avLst/>
          </a:prstGeom>
          <a:noFill/>
        </p:spPr>
        <p:txBody>
          <a:bodyPr wrap="square" rtlCol="0">
            <a:spAutoFit/>
          </a:bodyPr>
          <a:lstStyle/>
          <a:p>
            <a:pPr algn="ctr">
              <a:lnSpc>
                <a:spcPts val="2300"/>
              </a:lnSpc>
            </a:pPr>
            <a:r>
              <a:rPr lang="en-US" sz="1801" b="1" dirty="0">
                <a:solidFill>
                  <a:schemeClr val="accent6"/>
                </a:solidFill>
                <a:latin typeface="Catamaran"/>
              </a:rPr>
              <a:t>We are a great player in this market.</a:t>
            </a:r>
          </a:p>
        </p:txBody>
      </p:sp>
      <p:sp>
        <p:nvSpPr>
          <p:cNvPr id="10" name="CuadroTexto 9">
            <a:extLst>
              <a:ext uri="{FF2B5EF4-FFF2-40B4-BE49-F238E27FC236}">
                <a16:creationId xmlns:a16="http://schemas.microsoft.com/office/drawing/2014/main" id="{8B2FD537-F3F3-4E80-ABBA-BE09B009A959}"/>
              </a:ext>
            </a:extLst>
          </p:cNvPr>
          <p:cNvSpPr txBox="1"/>
          <p:nvPr/>
        </p:nvSpPr>
        <p:spPr>
          <a:xfrm>
            <a:off x="335421" y="5122125"/>
            <a:ext cx="3936276" cy="880306"/>
          </a:xfrm>
          <a:prstGeom prst="rect">
            <a:avLst/>
          </a:prstGeom>
          <a:solidFill>
            <a:schemeClr val="bg1"/>
          </a:solidFill>
        </p:spPr>
        <p:txBody>
          <a:bodyPr wrap="square" numCol="1" rtlCol="0">
            <a:spAutoFit/>
          </a:bodyPr>
          <a:lstStyle/>
          <a:p>
            <a:pPr marL="88903" indent="-88903">
              <a:lnSpc>
                <a:spcPts val="2100"/>
              </a:lnSpc>
              <a:spcBef>
                <a:spcPts val="300"/>
              </a:spcBef>
            </a:pPr>
            <a:r>
              <a:rPr lang="en-GB" sz="1400" b="1" dirty="0">
                <a:solidFill>
                  <a:srgbClr val="777777"/>
                </a:solidFill>
                <a:latin typeface="Catamaran"/>
              </a:rPr>
              <a:t>1. Our market is practically the same as the total number of companies</a:t>
            </a:r>
            <a:r>
              <a:rPr lang="en-GB" sz="1400" dirty="0">
                <a:solidFill>
                  <a:srgbClr val="777777"/>
                </a:solidFill>
                <a:latin typeface="Catamaran"/>
              </a:rPr>
              <a:t> and institutions per country. </a:t>
            </a:r>
            <a:endParaRPr lang="es-ES" sz="1400" dirty="0">
              <a:solidFill>
                <a:srgbClr val="777777"/>
              </a:solidFill>
              <a:latin typeface="Catamaran"/>
            </a:endParaRPr>
          </a:p>
        </p:txBody>
      </p:sp>
      <p:sp>
        <p:nvSpPr>
          <p:cNvPr id="11" name="CuadroTexto 10">
            <a:extLst>
              <a:ext uri="{FF2B5EF4-FFF2-40B4-BE49-F238E27FC236}">
                <a16:creationId xmlns:a16="http://schemas.microsoft.com/office/drawing/2014/main" id="{30842AC3-6CE0-40F0-9B2A-36F1F91E0CBE}"/>
              </a:ext>
            </a:extLst>
          </p:cNvPr>
          <p:cNvSpPr txBox="1"/>
          <p:nvPr/>
        </p:nvSpPr>
        <p:spPr>
          <a:xfrm>
            <a:off x="4262174" y="5122124"/>
            <a:ext cx="4149493" cy="1688219"/>
          </a:xfrm>
          <a:prstGeom prst="rect">
            <a:avLst/>
          </a:prstGeom>
          <a:solidFill>
            <a:schemeClr val="bg1"/>
          </a:solidFill>
        </p:spPr>
        <p:txBody>
          <a:bodyPr wrap="square" numCol="1" rtlCol="0">
            <a:spAutoFit/>
          </a:bodyPr>
          <a:lstStyle/>
          <a:p>
            <a:pPr marL="87316" indent="-87316">
              <a:lnSpc>
                <a:spcPts val="2100"/>
              </a:lnSpc>
              <a:spcBef>
                <a:spcPts val="300"/>
              </a:spcBef>
            </a:pPr>
            <a:r>
              <a:rPr lang="en-US" sz="1400" b="1" dirty="0">
                <a:solidFill>
                  <a:srgbClr val="777777"/>
                </a:solidFill>
                <a:latin typeface="Catamaran"/>
              </a:rPr>
              <a:t>2. We offer a unique value proposition in the world of feedback</a:t>
            </a:r>
            <a:r>
              <a:rPr lang="en-US" sz="1400" dirty="0">
                <a:solidFill>
                  <a:srgbClr val="777777"/>
                </a:solidFill>
                <a:latin typeface="Catamaran"/>
              </a:rPr>
              <a:t> for: the characteristics of our feedback, the commitment acquired by companies with the patented seal to excellence in customer care and the possibility of being rewarded with Easy Feedback Tokens for the content thereof. </a:t>
            </a:r>
            <a:endParaRPr lang="es-ES" sz="1400" dirty="0">
              <a:solidFill>
                <a:srgbClr val="777777"/>
              </a:solidFill>
              <a:latin typeface="Catamaran"/>
            </a:endParaRPr>
          </a:p>
        </p:txBody>
      </p:sp>
      <p:sp>
        <p:nvSpPr>
          <p:cNvPr id="12" name="CuadroTexto 11">
            <a:extLst>
              <a:ext uri="{FF2B5EF4-FFF2-40B4-BE49-F238E27FC236}">
                <a16:creationId xmlns:a16="http://schemas.microsoft.com/office/drawing/2014/main" id="{833D7EFD-92F1-4B8D-AED3-7EFA1EF405E0}"/>
              </a:ext>
            </a:extLst>
          </p:cNvPr>
          <p:cNvSpPr txBox="1"/>
          <p:nvPr/>
        </p:nvSpPr>
        <p:spPr>
          <a:xfrm>
            <a:off x="8404045" y="5130459"/>
            <a:ext cx="3466011" cy="880306"/>
          </a:xfrm>
          <a:prstGeom prst="rect">
            <a:avLst/>
          </a:prstGeom>
          <a:solidFill>
            <a:schemeClr val="bg1"/>
          </a:solidFill>
        </p:spPr>
        <p:txBody>
          <a:bodyPr wrap="square" numCol="1" rtlCol="0">
            <a:spAutoFit/>
          </a:bodyPr>
          <a:lstStyle/>
          <a:p>
            <a:pPr marL="269885" indent="-87316">
              <a:lnSpc>
                <a:spcPts val="2100"/>
              </a:lnSpc>
              <a:spcBef>
                <a:spcPts val="300"/>
              </a:spcBef>
            </a:pPr>
            <a:r>
              <a:rPr lang="en-US" sz="1400" b="1" dirty="0">
                <a:solidFill>
                  <a:srgbClr val="777777"/>
                </a:solidFill>
                <a:latin typeface="Catamaran"/>
              </a:rPr>
              <a:t>3. All this made reality with the incorporation of the blockchain to our native project</a:t>
            </a:r>
            <a:r>
              <a:rPr lang="en-US" sz="1400" dirty="0">
                <a:solidFill>
                  <a:srgbClr val="777777"/>
                </a:solidFill>
                <a:latin typeface="Catamaran"/>
              </a:rPr>
              <a:t>.</a:t>
            </a:r>
            <a:endParaRPr lang="es-ES" sz="1400" dirty="0">
              <a:solidFill>
                <a:srgbClr val="777777"/>
              </a:solidFill>
              <a:latin typeface="Catamaran"/>
            </a:endParaRPr>
          </a:p>
        </p:txBody>
      </p:sp>
      <p:pic>
        <p:nvPicPr>
          <p:cNvPr id="3" name="Imagen 2">
            <a:extLst>
              <a:ext uri="{FF2B5EF4-FFF2-40B4-BE49-F238E27FC236}">
                <a16:creationId xmlns:a16="http://schemas.microsoft.com/office/drawing/2014/main" id="{BFBBB263-B34D-46A3-8623-C72E126E1E74}"/>
              </a:ext>
            </a:extLst>
          </p:cNvPr>
          <p:cNvPicPr>
            <a:picLocks noChangeAspect="1"/>
          </p:cNvPicPr>
          <p:nvPr/>
        </p:nvPicPr>
        <p:blipFill>
          <a:blip r:embed="rId4"/>
          <a:stretch>
            <a:fillRect/>
          </a:stretch>
        </p:blipFill>
        <p:spPr>
          <a:xfrm>
            <a:off x="11658934" y="5721375"/>
            <a:ext cx="542591" cy="1146147"/>
          </a:xfrm>
          <a:prstGeom prst="rect">
            <a:avLst/>
          </a:prstGeom>
        </p:spPr>
      </p:pic>
      <p:sp>
        <p:nvSpPr>
          <p:cNvPr id="14" name="CuadroTexto 13">
            <a:extLst>
              <a:ext uri="{FF2B5EF4-FFF2-40B4-BE49-F238E27FC236}">
                <a16:creationId xmlns:a16="http://schemas.microsoft.com/office/drawing/2014/main" id="{2A476831-4BBA-4EBA-824D-8FBFA75FC724}"/>
              </a:ext>
            </a:extLst>
          </p:cNvPr>
          <p:cNvSpPr txBox="1"/>
          <p:nvPr/>
        </p:nvSpPr>
        <p:spPr>
          <a:xfrm>
            <a:off x="330775" y="5052139"/>
            <a:ext cx="3936276" cy="880306"/>
          </a:xfrm>
          <a:prstGeom prst="rect">
            <a:avLst/>
          </a:prstGeom>
          <a:solidFill>
            <a:schemeClr val="bg1"/>
          </a:solidFill>
        </p:spPr>
        <p:txBody>
          <a:bodyPr wrap="square" numCol="1" rtlCol="0">
            <a:spAutoFit/>
          </a:bodyPr>
          <a:lstStyle/>
          <a:p>
            <a:pPr marL="88903" indent="-88903">
              <a:lnSpc>
                <a:spcPts val="2100"/>
              </a:lnSpc>
              <a:spcBef>
                <a:spcPts val="300"/>
              </a:spcBef>
            </a:pPr>
            <a:r>
              <a:rPr lang="en-GB" sz="1400" b="1" dirty="0">
                <a:solidFill>
                  <a:srgbClr val="777777"/>
                </a:solidFill>
                <a:latin typeface="Catamaran"/>
              </a:rPr>
              <a:t>1. Our market is practically the same as the total number of companies</a:t>
            </a:r>
            <a:r>
              <a:rPr lang="en-GB" sz="1400" dirty="0">
                <a:solidFill>
                  <a:srgbClr val="777777"/>
                </a:solidFill>
                <a:latin typeface="Catamaran"/>
              </a:rPr>
              <a:t> and institutions per country. </a:t>
            </a:r>
            <a:endParaRPr lang="es-ES" sz="1400" dirty="0">
              <a:solidFill>
                <a:srgbClr val="777777"/>
              </a:solidFill>
              <a:latin typeface="Catamaran"/>
            </a:endParaRPr>
          </a:p>
        </p:txBody>
      </p:sp>
      <p:sp>
        <p:nvSpPr>
          <p:cNvPr id="15" name="CuadroTexto 14">
            <a:extLst>
              <a:ext uri="{FF2B5EF4-FFF2-40B4-BE49-F238E27FC236}">
                <a16:creationId xmlns:a16="http://schemas.microsoft.com/office/drawing/2014/main" id="{DA7B837B-2105-4C18-8E04-8E596D41F34C}"/>
              </a:ext>
            </a:extLst>
          </p:cNvPr>
          <p:cNvSpPr txBox="1"/>
          <p:nvPr/>
        </p:nvSpPr>
        <p:spPr>
          <a:xfrm>
            <a:off x="4257528" y="5052138"/>
            <a:ext cx="4149493" cy="1688219"/>
          </a:xfrm>
          <a:prstGeom prst="rect">
            <a:avLst/>
          </a:prstGeom>
          <a:solidFill>
            <a:schemeClr val="bg1"/>
          </a:solidFill>
        </p:spPr>
        <p:txBody>
          <a:bodyPr wrap="square" numCol="1" rtlCol="0">
            <a:spAutoFit/>
          </a:bodyPr>
          <a:lstStyle/>
          <a:p>
            <a:pPr marL="87316" indent="-87316">
              <a:lnSpc>
                <a:spcPts val="2100"/>
              </a:lnSpc>
              <a:spcBef>
                <a:spcPts val="300"/>
              </a:spcBef>
            </a:pPr>
            <a:r>
              <a:rPr lang="en-US" sz="1400" b="1" dirty="0">
                <a:solidFill>
                  <a:srgbClr val="777777"/>
                </a:solidFill>
                <a:latin typeface="Catamaran"/>
              </a:rPr>
              <a:t>2. We offer a unique value proposition in the world of feedback</a:t>
            </a:r>
            <a:r>
              <a:rPr lang="en-US" sz="1400" dirty="0">
                <a:solidFill>
                  <a:srgbClr val="777777"/>
                </a:solidFill>
                <a:latin typeface="Catamaran"/>
              </a:rPr>
              <a:t> for: the characteristics of our feedback, the commitment acquired by companies with the patented seal to excellence in customer care and the possibility of being rewarded with Easy Feedback Tokens for the content thereof. </a:t>
            </a:r>
            <a:endParaRPr lang="es-ES" sz="1400" dirty="0">
              <a:solidFill>
                <a:srgbClr val="777777"/>
              </a:solidFill>
              <a:latin typeface="Catamaran"/>
            </a:endParaRPr>
          </a:p>
        </p:txBody>
      </p:sp>
      <p:sp>
        <p:nvSpPr>
          <p:cNvPr id="16" name="CuadroTexto 15">
            <a:extLst>
              <a:ext uri="{FF2B5EF4-FFF2-40B4-BE49-F238E27FC236}">
                <a16:creationId xmlns:a16="http://schemas.microsoft.com/office/drawing/2014/main" id="{F0DB725E-E9D0-4B0F-9BA1-CE61981FEB98}"/>
              </a:ext>
            </a:extLst>
          </p:cNvPr>
          <p:cNvSpPr txBox="1"/>
          <p:nvPr/>
        </p:nvSpPr>
        <p:spPr>
          <a:xfrm>
            <a:off x="8399399" y="5060473"/>
            <a:ext cx="3466011" cy="880306"/>
          </a:xfrm>
          <a:prstGeom prst="rect">
            <a:avLst/>
          </a:prstGeom>
          <a:solidFill>
            <a:schemeClr val="bg1"/>
          </a:solidFill>
        </p:spPr>
        <p:txBody>
          <a:bodyPr wrap="square" numCol="1" rtlCol="0">
            <a:spAutoFit/>
          </a:bodyPr>
          <a:lstStyle/>
          <a:p>
            <a:pPr marL="269885" indent="-87316">
              <a:lnSpc>
                <a:spcPts val="2100"/>
              </a:lnSpc>
              <a:spcBef>
                <a:spcPts val="300"/>
              </a:spcBef>
            </a:pPr>
            <a:r>
              <a:rPr lang="en-US" sz="1400" b="1" dirty="0">
                <a:solidFill>
                  <a:srgbClr val="777777"/>
                </a:solidFill>
                <a:latin typeface="Catamaran"/>
              </a:rPr>
              <a:t>3. All this made reality with the incorporation of the blockchain to our native project</a:t>
            </a:r>
            <a:r>
              <a:rPr lang="en-US" sz="1400" dirty="0">
                <a:solidFill>
                  <a:srgbClr val="777777"/>
                </a:solidFill>
                <a:latin typeface="Catamaran"/>
              </a:rPr>
              <a:t>.</a:t>
            </a:r>
            <a:endParaRPr lang="es-ES" sz="1400" dirty="0">
              <a:solidFill>
                <a:srgbClr val="777777"/>
              </a:solidFill>
              <a:latin typeface="Catamaran"/>
            </a:endParaRPr>
          </a:p>
        </p:txBody>
      </p:sp>
    </p:spTree>
    <p:extLst>
      <p:ext uri="{BB962C8B-B14F-4D97-AF65-F5344CB8AC3E}">
        <p14:creationId xmlns:p14="http://schemas.microsoft.com/office/powerpoint/2010/main" val="390983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B036D30-541F-4B4F-A6A1-68924BBF9DC0}"/>
              </a:ext>
            </a:extLst>
          </p:cNvPr>
          <p:cNvPicPr>
            <a:picLocks noChangeAspect="1"/>
          </p:cNvPicPr>
          <p:nvPr/>
        </p:nvPicPr>
        <p:blipFill>
          <a:blip r:embed="rId2"/>
          <a:stretch>
            <a:fillRect/>
          </a:stretch>
        </p:blipFill>
        <p:spPr>
          <a:xfrm>
            <a:off x="1674411" y="771899"/>
            <a:ext cx="8796199" cy="5943600"/>
          </a:xfrm>
          <a:prstGeom prst="rect">
            <a:avLst/>
          </a:prstGeom>
        </p:spPr>
      </p:pic>
      <p:sp>
        <p:nvSpPr>
          <p:cNvPr id="5" name="CuadroTexto 4">
            <a:extLst>
              <a:ext uri="{FF2B5EF4-FFF2-40B4-BE49-F238E27FC236}">
                <a16:creationId xmlns:a16="http://schemas.microsoft.com/office/drawing/2014/main" id="{695BC3F1-FA93-4416-AE4C-232FC2CA413A}"/>
              </a:ext>
            </a:extLst>
          </p:cNvPr>
          <p:cNvSpPr txBox="1"/>
          <p:nvPr/>
        </p:nvSpPr>
        <p:spPr>
          <a:xfrm>
            <a:off x="0" y="0"/>
            <a:ext cx="12192000" cy="584775"/>
          </a:xfrm>
          <a:prstGeom prst="rect">
            <a:avLst/>
          </a:prstGeom>
          <a:solidFill>
            <a:schemeClr val="tx1"/>
          </a:solidFill>
        </p:spPr>
        <p:txBody>
          <a:bodyPr wrap="square" rtlCol="0">
            <a:spAutoFit/>
          </a:bodyPr>
          <a:lstStyle/>
          <a:p>
            <a:pPr algn="ctr">
              <a:spcBef>
                <a:spcPts val="1801"/>
              </a:spcBef>
              <a:spcAft>
                <a:spcPts val="1801"/>
              </a:spcAft>
            </a:pPr>
            <a:r>
              <a:rPr lang="es-ES" sz="3200" b="1" dirty="0" err="1">
                <a:solidFill>
                  <a:schemeClr val="bg1"/>
                </a:solidFill>
              </a:rPr>
              <a:t>Financial</a:t>
            </a:r>
            <a:r>
              <a:rPr lang="es-ES" sz="3200" b="1" dirty="0">
                <a:solidFill>
                  <a:schemeClr val="bg1"/>
                </a:solidFill>
              </a:rPr>
              <a:t> </a:t>
            </a:r>
            <a:r>
              <a:rPr lang="es-ES" sz="3200" b="1" dirty="0" err="1">
                <a:solidFill>
                  <a:schemeClr val="bg1"/>
                </a:solidFill>
              </a:rPr>
              <a:t>model</a:t>
            </a:r>
            <a:endParaRPr lang="es-ES" sz="3200" b="1" dirty="0">
              <a:solidFill>
                <a:schemeClr val="bg1"/>
              </a:solidFill>
            </a:endParaRPr>
          </a:p>
        </p:txBody>
      </p:sp>
      <p:pic>
        <p:nvPicPr>
          <p:cNvPr id="6" name="Imagen 5">
            <a:extLst>
              <a:ext uri="{FF2B5EF4-FFF2-40B4-BE49-F238E27FC236}">
                <a16:creationId xmlns:a16="http://schemas.microsoft.com/office/drawing/2014/main" id="{8FC6D351-55C6-416A-B5D2-BA8E9E8F75D4}"/>
              </a:ext>
            </a:extLst>
          </p:cNvPr>
          <p:cNvPicPr>
            <a:picLocks noChangeAspect="1"/>
          </p:cNvPicPr>
          <p:nvPr/>
        </p:nvPicPr>
        <p:blipFill>
          <a:blip r:embed="rId3"/>
          <a:stretch>
            <a:fillRect/>
          </a:stretch>
        </p:blipFill>
        <p:spPr>
          <a:xfrm rot="10800000">
            <a:off x="11651112" y="5699153"/>
            <a:ext cx="542590" cy="1146148"/>
          </a:xfrm>
          <a:prstGeom prst="rect">
            <a:avLst/>
          </a:prstGeom>
        </p:spPr>
      </p:pic>
      <p:sp>
        <p:nvSpPr>
          <p:cNvPr id="7" name="CuadroTexto 6">
            <a:extLst>
              <a:ext uri="{FF2B5EF4-FFF2-40B4-BE49-F238E27FC236}">
                <a16:creationId xmlns:a16="http://schemas.microsoft.com/office/drawing/2014/main" id="{74B9218B-13BB-473B-993E-B182666CBD0B}"/>
              </a:ext>
            </a:extLst>
          </p:cNvPr>
          <p:cNvSpPr txBox="1"/>
          <p:nvPr/>
        </p:nvSpPr>
        <p:spPr>
          <a:xfrm>
            <a:off x="2464028" y="771899"/>
            <a:ext cx="2184128" cy="369460"/>
          </a:xfrm>
          <a:prstGeom prst="rect">
            <a:avLst/>
          </a:prstGeom>
          <a:noFill/>
        </p:spPr>
        <p:txBody>
          <a:bodyPr wrap="square" rtlCol="0">
            <a:spAutoFit/>
          </a:bodyPr>
          <a:lstStyle/>
          <a:p>
            <a:pPr algn="ctr"/>
            <a:r>
              <a:rPr lang="en-US" sz="1801" b="1" dirty="0">
                <a:latin typeface="Catamaran"/>
              </a:rPr>
              <a:t>Token Distribution</a:t>
            </a:r>
            <a:endParaRPr lang="es-ES" sz="1001" dirty="0">
              <a:latin typeface="Catamaran"/>
            </a:endParaRPr>
          </a:p>
        </p:txBody>
      </p:sp>
    </p:spTree>
    <p:extLst>
      <p:ext uri="{BB962C8B-B14F-4D97-AF65-F5344CB8AC3E}">
        <p14:creationId xmlns:p14="http://schemas.microsoft.com/office/powerpoint/2010/main" val="35321584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2517</TotalTime>
  <Words>2156</Words>
  <Application>Microsoft Office PowerPoint</Application>
  <PresentationFormat>Panorámica</PresentationFormat>
  <Paragraphs>280</Paragraphs>
  <Slides>18</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Catamaran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PitchDeckEasyFeedbackToken</dc:title>
  <dc:creator>Honorio</dc:creator>
  <cp:lastModifiedBy>Honorio</cp:lastModifiedBy>
  <cp:revision>141</cp:revision>
  <dcterms:created xsi:type="dcterms:W3CDTF">2019-06-22T20:51:24Z</dcterms:created>
  <dcterms:modified xsi:type="dcterms:W3CDTF">2019-07-10T14:36:45Z</dcterms:modified>
</cp:coreProperties>
</file>